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media1.mov" ContentType="audio/unknown"/>
  <Override PartName="/ppt/media/media1.m4a" ContentType="audio/unknown"/>
  <Override PartName="/ppt/media/media2.m4a" ContentType="audio/unknown"/>
  <Override PartName="/ppt/media/media3.m4a" ContentType="audio/unknown"/>
  <Override PartName="/ppt/media/media4.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b="def" i="def"/>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4" name="Shape 144"/>
          <p:cNvSpPr/>
          <p:nvPr>
            <p:ph type="sldImg"/>
          </p:nvPr>
        </p:nvSpPr>
        <p:spPr>
          <a:xfrm>
            <a:off x="1143000" y="685800"/>
            <a:ext cx="4572000" cy="3429000"/>
          </a:xfrm>
          <a:prstGeom prst="rect">
            <a:avLst/>
          </a:prstGeom>
        </p:spPr>
        <p:txBody>
          <a:bodyPr/>
          <a:lstStyle/>
          <a:p>
            <a:pPr/>
          </a:p>
        </p:txBody>
      </p:sp>
      <p:sp>
        <p:nvSpPr>
          <p:cNvPr id="145" name="Shape 14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2" name="Line"/>
          <p:cNvSpPr/>
          <p:nvPr/>
        </p:nvSpPr>
        <p:spPr>
          <a:xfrm>
            <a:off x="571500" y="4749800"/>
            <a:ext cx="11868094"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3" name="Title Text"/>
          <p:cNvSpPr txBox="1"/>
          <p:nvPr>
            <p:ph type="title"/>
          </p:nvPr>
        </p:nvSpPr>
        <p:spPr>
          <a:xfrm>
            <a:off x="571500" y="1320800"/>
            <a:ext cx="11861800" cy="3175000"/>
          </a:xfrm>
          <a:prstGeom prst="rect">
            <a:avLst/>
          </a:prstGeom>
        </p:spPr>
        <p:txBody>
          <a:bodyPr/>
          <a:lstStyle/>
          <a:p>
            <a:pPr/>
            <a:r>
              <a:t>Title Text</a:t>
            </a:r>
          </a:p>
        </p:txBody>
      </p:sp>
      <p:sp>
        <p:nvSpPr>
          <p:cNvPr id="14" name="Body Level One…"/>
          <p:cNvSpPr txBox="1"/>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1" name="–Johnny Appleseed"/>
          <p:cNvSpPr txBox="1"/>
          <p:nvPr>
            <p:ph type="body" sz="quarter" idx="13"/>
          </p:nvPr>
        </p:nvSpPr>
        <p:spPr>
          <a:xfrm>
            <a:off x="1270000" y="6362700"/>
            <a:ext cx="10464800" cy="498422"/>
          </a:xfrm>
          <a:prstGeom prst="rect">
            <a:avLst/>
          </a:prstGeom>
        </p:spPr>
        <p:txBody>
          <a:bodyPr>
            <a:spAutoFit/>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stStyle>
          <a:p>
            <a:pPr/>
            <a:r>
              <a:t>–Johnny Appleseed</a:t>
            </a:r>
          </a:p>
        </p:txBody>
      </p:sp>
      <p:sp>
        <p:nvSpPr>
          <p:cNvPr id="102" name="“Type a quote here.”"/>
          <p:cNvSpPr txBox="1"/>
          <p:nvPr>
            <p:ph type="body" sz="quarter" idx="14"/>
          </p:nvPr>
        </p:nvSpPr>
        <p:spPr>
          <a:xfrm>
            <a:off x="1270000" y="4292600"/>
            <a:ext cx="10464800" cy="711200"/>
          </a:xfrm>
          <a:prstGeom prst="rect">
            <a:avLst/>
          </a:prstGeom>
        </p:spPr>
        <p:txBody>
          <a:bodyPr anchor="ctr">
            <a:spAutoFit/>
          </a:bodyPr>
          <a:lstStyle>
            <a:lvl1pPr marL="0" indent="0" algn="ctr" defTabSz="457200">
              <a:spcBef>
                <a:spcPts val="2400"/>
              </a:spcBef>
              <a:buSzTx/>
              <a:buFontTx/>
              <a:buNone/>
              <a:defRPr sz="4000"/>
            </a:lvl1pPr>
          </a:lstStyle>
          <a:p>
            <a:pPr/>
            <a:r>
              <a:t>“Type a quote here.”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0" name="Image"/>
          <p:cNvSpPr/>
          <p:nvPr>
            <p:ph type="pic" idx="13"/>
          </p:nvPr>
        </p:nvSpPr>
        <p:spPr>
          <a:xfrm>
            <a:off x="-177800" y="0"/>
            <a:ext cx="13373100" cy="9753600"/>
          </a:xfrm>
          <a:prstGeom prst="rect">
            <a:avLst/>
          </a:prstGeom>
        </p:spPr>
        <p:txBody>
          <a:bodyPr lIns="91439" tIns="45719" rIns="91439" bIns="45719">
            <a:noAutofit/>
          </a:bodyPr>
          <a:lstStyle/>
          <a:p>
            <a:pP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25" name="Line"/>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126" name="Title Text"/>
          <p:cNvSpPr txBox="1"/>
          <p:nvPr>
            <p:ph type="title"/>
          </p:nvPr>
        </p:nvSpPr>
        <p:spPr>
          <a:prstGeom prst="rect">
            <a:avLst/>
          </a:prstGeom>
        </p:spPr>
        <p:txBody>
          <a:bodyPr/>
          <a:lstStyle>
            <a:lvl1pPr>
              <a:defRPr sz="3600"/>
            </a:lvl1pPr>
          </a:lstStyle>
          <a:p>
            <a:pPr/>
            <a:r>
              <a:t>Title Text</a:t>
            </a:r>
          </a:p>
        </p:txBody>
      </p:sp>
      <p:sp>
        <p:nvSpPr>
          <p:cNvPr id="127" name="Body Level One…"/>
          <p:cNvSpPr txBox="1"/>
          <p:nvPr>
            <p:ph type="body" idx="1"/>
          </p:nvPr>
        </p:nvSpPr>
        <p:spPr>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Yer">
    <p:spTree>
      <p:nvGrpSpPr>
        <p:cNvPr id="1" name=""/>
        <p:cNvGrpSpPr/>
        <p:nvPr/>
      </p:nvGrpSpPr>
      <p:grpSpPr>
        <a:xfrm>
          <a:off x="0" y="0"/>
          <a:ext cx="0" cy="0"/>
          <a:chOff x="0" y="0"/>
          <a:chExt cx="0" cy="0"/>
        </a:xfrm>
      </p:grpSpPr>
      <p:pic>
        <p:nvPicPr>
          <p:cNvPr id="135" name="couple2.png" descr="couple2.png"/>
          <p:cNvPicPr>
            <a:picLocks noChangeAspect="0"/>
          </p:cNvPicPr>
          <p:nvPr/>
        </p:nvPicPr>
        <p:blipFill>
          <a:blip r:embed="rId2">
            <a:extLst/>
          </a:blip>
          <a:stretch>
            <a:fillRect/>
          </a:stretch>
        </p:blipFill>
        <p:spPr>
          <a:xfrm>
            <a:off x="9428480" y="6610773"/>
            <a:ext cx="2587414" cy="2153921"/>
          </a:xfrm>
          <a:prstGeom prst="rect">
            <a:avLst/>
          </a:prstGeom>
          <a:ln w="12700">
            <a:miter lim="400000"/>
          </a:ln>
        </p:spPr>
      </p:pic>
      <p:sp>
        <p:nvSpPr>
          <p:cNvPr id="136" name="Title Text"/>
          <p:cNvSpPr txBox="1"/>
          <p:nvPr>
            <p:ph type="title"/>
          </p:nvPr>
        </p:nvSpPr>
        <p:spPr>
          <a:xfrm>
            <a:off x="975359" y="541866"/>
            <a:ext cx="11054082" cy="2275841"/>
          </a:xfrm>
          <a:prstGeom prst="rect">
            <a:avLst/>
          </a:prstGeom>
        </p:spPr>
        <p:txBody>
          <a:bodyPr lIns="72248" tIns="72248" rIns="72248" bIns="72248" anchor="ctr">
            <a:noAutofit/>
          </a:bodyPr>
          <a:lstStyle>
            <a:lvl1pPr marL="57799" marR="57799" algn="ctr" defTabSz="1300480">
              <a:defRPr sz="5000">
                <a:uFill>
                  <a:solidFill>
                    <a:srgbClr val="000000"/>
                  </a:solidFill>
                </a:uFill>
                <a:latin typeface="Baskerville SemiBold"/>
                <a:ea typeface="Baskerville SemiBold"/>
                <a:cs typeface="Baskerville SemiBold"/>
                <a:sym typeface="Baskerville SemiBold"/>
              </a:defRPr>
            </a:lvl1pPr>
          </a:lstStyle>
          <a:p>
            <a:pPr/>
            <a:r>
              <a:t>Title Text</a:t>
            </a:r>
          </a:p>
        </p:txBody>
      </p:sp>
      <p:sp>
        <p:nvSpPr>
          <p:cNvPr id="137" name="Body Level One…"/>
          <p:cNvSpPr txBox="1"/>
          <p:nvPr>
            <p:ph type="body" idx="1"/>
          </p:nvPr>
        </p:nvSpPr>
        <p:spPr>
          <a:xfrm>
            <a:off x="975359" y="2817706"/>
            <a:ext cx="11054082" cy="6935895"/>
          </a:xfrm>
          <a:prstGeom prst="rect">
            <a:avLst/>
          </a:prstGeom>
        </p:spPr>
        <p:txBody>
          <a:bodyPr lIns="72248" tIns="72248" rIns="72248" bIns="72248">
            <a:noAutofit/>
          </a:bodyPr>
          <a:lstStyle>
            <a:lvl1pPr marL="878839" marR="57799" indent="-838200" defTabSz="1300480">
              <a:spcBef>
                <a:spcPts val="1000"/>
              </a:spcBef>
              <a:buClr>
                <a:srgbClr val="000000"/>
              </a:buClr>
              <a:buSzPct val="100000"/>
              <a:buFont typeface="Baskerville"/>
              <a:buAutoNum type="arabicPeriod" startAt="1"/>
              <a:defRPr sz="4400">
                <a:solidFill>
                  <a:srgbClr val="000000"/>
                </a:solidFill>
                <a:uFill>
                  <a:solidFill>
                    <a:srgbClr val="000000"/>
                  </a:solidFill>
                </a:uFill>
                <a:latin typeface="Baskerville SemiBold"/>
                <a:ea typeface="Baskerville SemiBold"/>
                <a:cs typeface="Baskerville SemiBold"/>
                <a:sym typeface="Baskerville SemiBold"/>
              </a:defRPr>
            </a:lvl1pPr>
            <a:lvl2pPr marL="1221739" marR="57799" indent="-723899" defTabSz="1300480">
              <a:spcBef>
                <a:spcPts val="900"/>
              </a:spcBef>
              <a:buClr>
                <a:srgbClr val="000000"/>
              </a:buClr>
              <a:buSzPct val="100000"/>
              <a:buFont typeface="Times"/>
              <a:defRPr sz="3800">
                <a:solidFill>
                  <a:srgbClr val="000000"/>
                </a:solidFill>
                <a:uFill>
                  <a:solidFill>
                    <a:srgbClr val="000000"/>
                  </a:solidFill>
                </a:uFill>
                <a:latin typeface="Baskerville SemiBold"/>
                <a:ea typeface="Baskerville SemiBold"/>
                <a:cs typeface="Baskerville SemiBold"/>
                <a:sym typeface="Baskerville SemiBold"/>
              </a:defRPr>
            </a:lvl2pPr>
            <a:lvl3pPr marL="1602739" marR="57799" indent="-647700" defTabSz="1300480">
              <a:spcBef>
                <a:spcPts val="700"/>
              </a:spcBef>
              <a:buClr>
                <a:srgbClr val="000000"/>
              </a:buClr>
              <a:buSzPct val="100000"/>
              <a:buFontTx/>
              <a:buChar char=""/>
              <a:defRPr sz="3400">
                <a:solidFill>
                  <a:srgbClr val="000000"/>
                </a:solidFill>
                <a:uFill>
                  <a:solidFill>
                    <a:srgbClr val="000000"/>
                  </a:solidFill>
                </a:uFill>
                <a:latin typeface="Baskerville SemiBold"/>
                <a:ea typeface="Baskerville SemiBold"/>
                <a:cs typeface="Baskerville SemiBold"/>
                <a:sym typeface="Baskerville SemiBold"/>
              </a:defRPr>
            </a:lvl3pPr>
            <a:lvl4pPr marL="1945639" marR="57799" indent="-533400" defTabSz="1300480">
              <a:spcBef>
                <a:spcPts val="600"/>
              </a:spcBef>
              <a:buClr>
                <a:srgbClr val="000000"/>
              </a:buClr>
              <a:buSzPct val="100000"/>
              <a:buFont typeface="Baskerville"/>
              <a:buChar char="ü"/>
              <a:defRPr sz="2800">
                <a:solidFill>
                  <a:srgbClr val="000000"/>
                </a:solidFill>
                <a:uFill>
                  <a:solidFill>
                    <a:srgbClr val="000000"/>
                  </a:solidFill>
                </a:uFill>
                <a:latin typeface="Baskerville SemiBold"/>
                <a:ea typeface="Baskerville SemiBold"/>
                <a:cs typeface="Baskerville SemiBold"/>
                <a:sym typeface="Baskerville SemiBold"/>
              </a:defRPr>
            </a:lvl4pPr>
            <a:lvl5pPr marL="2402839" marR="57799" indent="-533400" defTabSz="1300480">
              <a:spcBef>
                <a:spcPts val="600"/>
              </a:spcBef>
              <a:buClr>
                <a:srgbClr val="000000"/>
              </a:buClr>
              <a:buSzPct val="100000"/>
              <a:buFont typeface="Baskerville"/>
              <a:buChar char="ü"/>
              <a:defRPr sz="2800">
                <a:solidFill>
                  <a:srgbClr val="000000"/>
                </a:solidFill>
                <a:uFill>
                  <a:solidFill>
                    <a:srgbClr val="000000"/>
                  </a:solidFill>
                </a:uFill>
                <a:latin typeface="Baskerville SemiBold"/>
                <a:ea typeface="Baskerville SemiBold"/>
                <a:cs typeface="Baskerville SemiBold"/>
                <a:sym typeface="Baskerville SemiBold"/>
              </a:defRPr>
            </a:lvl5p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xfrm>
            <a:off x="10481874" y="8886613"/>
            <a:ext cx="385799" cy="398499"/>
          </a:xfrm>
          <a:prstGeom prst="rect">
            <a:avLst/>
          </a:prstGeom>
        </p:spPr>
        <p:txBody>
          <a:bodyPr lIns="72248" tIns="72248" rIns="72248" bIns="72248"/>
          <a:lstStyle>
            <a:lvl1pPr algn="ctr" defTabSz="650240">
              <a:defRPr sz="1800">
                <a:uFill>
                  <a:solidFill>
                    <a:srgbClr val="000000"/>
                  </a:solidFill>
                </a:uFill>
                <a:latin typeface="Baskerville SemiBold"/>
                <a:ea typeface="Baskerville SemiBold"/>
                <a:cs typeface="Baskerville SemiBold"/>
                <a:sym typeface="Baskerville Semi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2" name="Line"/>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23" name="Image"/>
          <p:cNvSpPr/>
          <p:nvPr>
            <p:ph type="pic" idx="13"/>
          </p:nvPr>
        </p:nvSpPr>
        <p:spPr>
          <a:xfrm>
            <a:off x="0" y="-25400"/>
            <a:ext cx="13004800" cy="7725360"/>
          </a:xfrm>
          <a:prstGeom prst="rect">
            <a:avLst/>
          </a:prstGeom>
        </p:spPr>
        <p:txBody>
          <a:bodyPr lIns="91439" tIns="45719" rIns="91439" bIns="45719">
            <a:noAutofit/>
          </a:bodyPr>
          <a:lstStyle/>
          <a:p>
            <a:pPr/>
          </a:p>
        </p:txBody>
      </p:sp>
      <p:sp>
        <p:nvSpPr>
          <p:cNvPr id="24" name="Title Text"/>
          <p:cNvSpPr txBox="1"/>
          <p:nvPr>
            <p:ph type="title"/>
          </p:nvPr>
        </p:nvSpPr>
        <p:spPr>
          <a:xfrm>
            <a:off x="1409700" y="7785100"/>
            <a:ext cx="5791200" cy="1701800"/>
          </a:xfrm>
          <a:prstGeom prst="rect">
            <a:avLst/>
          </a:prstGeom>
        </p:spPr>
        <p:txBody>
          <a:bodyPr anchor="ctr"/>
          <a:lstStyle>
            <a:lvl1pPr algn="r"/>
          </a:lstStyle>
          <a:p>
            <a:pPr/>
            <a:r>
              <a:t>Title Text</a:t>
            </a:r>
          </a:p>
        </p:txBody>
      </p:sp>
      <p:sp>
        <p:nvSpPr>
          <p:cNvPr id="25" name="Body Level One…"/>
          <p:cNvSpPr txBox="1"/>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571500" y="3289300"/>
            <a:ext cx="11861800" cy="3175000"/>
          </a:xfrm>
          <a:prstGeom prst="rect">
            <a:avLst/>
          </a:prstGeom>
        </p:spPr>
        <p:txBody>
          <a:bodyPr anchor="ct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1" name="Line"/>
          <p:cNvSpPr/>
          <p:nvPr/>
        </p:nvSpPr>
        <p:spPr>
          <a:xfrm>
            <a:off x="571500"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42" name="Image"/>
          <p:cNvSpPr/>
          <p:nvPr>
            <p:ph type="pic" idx="13"/>
          </p:nvPr>
        </p:nvSpPr>
        <p:spPr>
          <a:xfrm>
            <a:off x="4775200" y="0"/>
            <a:ext cx="15392400" cy="9766300"/>
          </a:xfrm>
          <a:prstGeom prst="rect">
            <a:avLst/>
          </a:prstGeom>
        </p:spPr>
        <p:txBody>
          <a:bodyPr lIns="91439" tIns="45719" rIns="91439" bIns="45719">
            <a:noAutofit/>
          </a:bodyPr>
          <a:lstStyle/>
          <a:p>
            <a:pPr/>
          </a:p>
        </p:txBody>
      </p:sp>
      <p:sp>
        <p:nvSpPr>
          <p:cNvPr id="43" name="Title Text"/>
          <p:cNvSpPr txBox="1"/>
          <p:nvPr>
            <p:ph type="title"/>
          </p:nvPr>
        </p:nvSpPr>
        <p:spPr>
          <a:xfrm>
            <a:off x="571500" y="1435100"/>
            <a:ext cx="5334000" cy="3175000"/>
          </a:xfrm>
          <a:prstGeom prst="rect">
            <a:avLst/>
          </a:prstGeom>
        </p:spPr>
        <p:txBody>
          <a:bodyPr/>
          <a:lstStyle/>
          <a:p>
            <a:pPr/>
            <a:r>
              <a:t>Title Text</a:t>
            </a:r>
          </a:p>
        </p:txBody>
      </p:sp>
      <p:sp>
        <p:nvSpPr>
          <p:cNvPr id="44" name="Body Level One…"/>
          <p:cNvSpPr txBox="1"/>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lvl1pPr>
              <a:defRPr sz="3600"/>
            </a:lvl1pPr>
          </a:lstStyle>
          <a:p>
            <a:pPr/>
            <a:r>
              <a:t>Title Text</a:t>
            </a:r>
          </a:p>
        </p:txBody>
      </p:sp>
      <p:sp>
        <p:nvSpPr>
          <p:cNvPr id="61" name="Body Level One…"/>
          <p:cNvSpPr txBox="1"/>
          <p:nvPr>
            <p:ph type="body" idx="1"/>
          </p:nvPr>
        </p:nvSpPr>
        <p:spPr>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9" name="Line"/>
          <p:cNvSpPr/>
          <p:nvPr/>
        </p:nvSpPr>
        <p:spPr>
          <a:xfrm>
            <a:off x="571500" y="1968500"/>
            <a:ext cx="5073394" cy="133"/>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70" name="Image"/>
          <p:cNvSpPr/>
          <p:nvPr>
            <p:ph type="pic" idx="13"/>
          </p:nvPr>
        </p:nvSpPr>
        <p:spPr>
          <a:xfrm>
            <a:off x="6477000" y="-152400"/>
            <a:ext cx="6654800" cy="9906000"/>
          </a:xfrm>
          <a:prstGeom prst="rect">
            <a:avLst/>
          </a:prstGeom>
        </p:spPr>
        <p:txBody>
          <a:bodyPr lIns="91439" tIns="45719" rIns="91439" bIns="45719">
            <a:noAutofit/>
          </a:bodyPr>
          <a:lstStyle/>
          <a:p>
            <a:pPr/>
          </a:p>
        </p:txBody>
      </p:sp>
      <p:sp>
        <p:nvSpPr>
          <p:cNvPr id="71" name="Title Text"/>
          <p:cNvSpPr txBox="1"/>
          <p:nvPr>
            <p:ph type="title"/>
          </p:nvPr>
        </p:nvSpPr>
        <p:spPr>
          <a:xfrm>
            <a:off x="571500" y="330200"/>
            <a:ext cx="5080000" cy="1397000"/>
          </a:xfrm>
          <a:prstGeom prst="rect">
            <a:avLst/>
          </a:prstGeom>
        </p:spPr>
        <p:txBody>
          <a:bodyPr/>
          <a:lstStyle/>
          <a:p>
            <a:pPr/>
            <a:r>
              <a:t>Title Text</a:t>
            </a:r>
          </a:p>
        </p:txBody>
      </p:sp>
      <p:sp>
        <p:nvSpPr>
          <p:cNvPr id="72" name="Body Level One…"/>
          <p:cNvSpPr txBox="1"/>
          <p:nvPr>
            <p:ph type="body" sz="half" idx="1"/>
          </p:nvPr>
        </p:nvSpPr>
        <p:spPr>
          <a:xfrm>
            <a:off x="571500" y="2222500"/>
            <a:ext cx="5080000" cy="6667500"/>
          </a:xfrm>
          <a:prstGeom prst="rect">
            <a:avLst/>
          </a:prstGeom>
        </p:spPr>
        <p:txBody>
          <a:bodyPr/>
          <a:lstStyle>
            <a:lvl1pPr marL="330200" indent="-330200">
              <a:spcBef>
                <a:spcPts val="3000"/>
              </a:spcBef>
              <a:defRPr sz="2600">
                <a:latin typeface="Helvetica Neue"/>
                <a:ea typeface="Helvetica Neue"/>
                <a:cs typeface="Helvetica Neue"/>
                <a:sym typeface="Helvetica Neue"/>
              </a:defRPr>
            </a:lvl1pPr>
            <a:lvl2pPr marL="660400" indent="-330200">
              <a:spcBef>
                <a:spcPts val="3000"/>
              </a:spcBef>
              <a:defRPr sz="2600">
                <a:latin typeface="Helvetica Neue"/>
                <a:ea typeface="Helvetica Neue"/>
                <a:cs typeface="Helvetica Neue"/>
                <a:sym typeface="Helvetica Neue"/>
              </a:defRPr>
            </a:lvl2pPr>
            <a:lvl3pPr marL="990600" indent="-330200">
              <a:spcBef>
                <a:spcPts val="3000"/>
              </a:spcBef>
              <a:defRPr sz="2600">
                <a:latin typeface="Helvetica Neue"/>
                <a:ea typeface="Helvetica Neue"/>
                <a:cs typeface="Helvetica Neue"/>
                <a:sym typeface="Helvetica Neue"/>
              </a:defRPr>
            </a:lvl3pPr>
            <a:lvl4pPr marL="1320800" indent="-330200">
              <a:spcBef>
                <a:spcPts val="3000"/>
              </a:spcBef>
              <a:defRPr sz="2600">
                <a:latin typeface="Helvetica Neue"/>
                <a:ea typeface="Helvetica Neue"/>
                <a:cs typeface="Helvetica Neue"/>
                <a:sym typeface="Helvetica Neue"/>
              </a:defRPr>
            </a:lvl4pPr>
            <a:lvl5pPr marL="1651000" indent="-330200">
              <a:spcBef>
                <a:spcPts val="3000"/>
              </a:spcBef>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xfrm>
            <a:off x="510743" y="9194800"/>
            <a:ext cx="312014" cy="299822"/>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0" name="Body Level One…"/>
          <p:cNvSpPr txBox="1"/>
          <p:nvPr>
            <p:ph type="body" idx="1"/>
          </p:nvPr>
        </p:nvSpPr>
        <p:spPr>
          <a:xfrm>
            <a:off x="889000" y="889000"/>
            <a:ext cx="11214100" cy="79629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88" name="Line"/>
          <p:cNvSpPr/>
          <p:nvPr/>
        </p:nvSpPr>
        <p:spPr>
          <a:xfrm flipH="1">
            <a:off x="9055098" y="508000"/>
            <a:ext cx="128" cy="7975631"/>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89" name="Line"/>
          <p:cNvSpPr/>
          <p:nvPr/>
        </p:nvSpPr>
        <p:spPr>
          <a:xfrm>
            <a:off x="9055096" y="4464050"/>
            <a:ext cx="3448503" cy="5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90" name="Image"/>
          <p:cNvSpPr/>
          <p:nvPr>
            <p:ph type="pic" sz="half" idx="13"/>
          </p:nvPr>
        </p:nvSpPr>
        <p:spPr>
          <a:xfrm>
            <a:off x="9168011" y="4584788"/>
            <a:ext cx="6506665" cy="4343401"/>
          </a:xfrm>
          <a:prstGeom prst="rect">
            <a:avLst/>
          </a:prstGeom>
        </p:spPr>
        <p:txBody>
          <a:bodyPr lIns="91439" tIns="45719" rIns="91439" bIns="45719">
            <a:noAutofit/>
          </a:bodyPr>
          <a:lstStyle/>
          <a:p>
            <a:pPr/>
          </a:p>
        </p:txBody>
      </p:sp>
      <p:sp>
        <p:nvSpPr>
          <p:cNvPr id="91" name="Image"/>
          <p:cNvSpPr/>
          <p:nvPr>
            <p:ph type="pic" sz="quarter" idx="14"/>
          </p:nvPr>
        </p:nvSpPr>
        <p:spPr>
          <a:xfrm>
            <a:off x="9182100" y="-101600"/>
            <a:ext cx="3365500" cy="5003800"/>
          </a:xfrm>
          <a:prstGeom prst="rect">
            <a:avLst/>
          </a:prstGeom>
        </p:spPr>
        <p:txBody>
          <a:bodyPr lIns="91439" tIns="45719" rIns="91439" bIns="45719">
            <a:noAutofit/>
          </a:bodyPr>
          <a:lstStyle/>
          <a:p>
            <a:pPr/>
          </a:p>
        </p:txBody>
      </p:sp>
      <p:sp>
        <p:nvSpPr>
          <p:cNvPr id="92" name="Image"/>
          <p:cNvSpPr/>
          <p:nvPr>
            <p:ph type="pic" idx="15"/>
          </p:nvPr>
        </p:nvSpPr>
        <p:spPr>
          <a:xfrm>
            <a:off x="-800100" y="469900"/>
            <a:ext cx="11049000" cy="8053993"/>
          </a:xfrm>
          <a:prstGeom prst="rect">
            <a:avLst/>
          </a:prstGeom>
        </p:spPr>
        <p:txBody>
          <a:bodyPr lIns="91439" tIns="45719" rIns="91439" bIns="45719">
            <a:noAutofit/>
          </a:bodyPr>
          <a:lstStyle/>
          <a:p>
            <a:pPr/>
          </a:p>
        </p:txBody>
      </p:sp>
      <p:sp>
        <p:nvSpPr>
          <p:cNvPr id="93" name="Body Level One…"/>
          <p:cNvSpPr txBox="1"/>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p>
        </p:txBody>
      </p:sp>
      <p:sp>
        <p:nvSpPr>
          <p:cNvPr id="3" name="Title Text"/>
          <p:cNvSpPr txBox="1"/>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Title Text</a:t>
            </a:r>
          </a:p>
        </p:txBody>
      </p:sp>
      <p:sp>
        <p:nvSpPr>
          <p:cNvPr id="4" name="Body Level One…"/>
          <p:cNvSpPr txBox="1"/>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Helvetica Neue"/>
                <a:ea typeface="Helvetica Neue"/>
                <a:cs typeface="Helvetica Neue"/>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n-lt"/>
          <a:ea typeface="+mn-ea"/>
          <a:cs typeface="+mn-cs"/>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solidFill>
            <a:srgbClr val="74747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1.mov"/><Relationship Id="rId3" Type="http://schemas.microsoft.com/office/2007/relationships/media" Target="../media/media1.mov"/><Relationship Id="rId4" Type="http://schemas.openxmlformats.org/officeDocument/2006/relationships/image" Target="../media/image1.tif"/><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audio" Target="../media/media2.m4a"/><Relationship Id="rId4" Type="http://schemas.microsoft.com/office/2007/relationships/media" Target="../media/media2.m4a"/><Relationship Id="rId5" Type="http://schemas.openxmlformats.org/officeDocument/2006/relationships/image" Target="../media/image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audio" Target="../media/media3.m4a"/><Relationship Id="rId4" Type="http://schemas.microsoft.com/office/2007/relationships/media" Target="../media/media3.m4a"/><Relationship Id="rId5"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audio" Target="../media/media4.m4a"/><Relationship Id="rId4" Type="http://schemas.microsoft.com/office/2007/relationships/media" Target="../media/media4.m4a"/><Relationship Id="rId5" Type="http://schemas.openxmlformats.org/officeDocument/2006/relationships/image" Target="../media/image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Bartók’s Polymodality"/>
          <p:cNvSpPr txBox="1"/>
          <p:nvPr>
            <p:ph type="ctrTitle"/>
          </p:nvPr>
        </p:nvSpPr>
        <p:spPr>
          <a:prstGeom prst="rect">
            <a:avLst/>
          </a:prstGeom>
        </p:spPr>
        <p:txBody>
          <a:bodyPr/>
          <a:lstStyle/>
          <a:p>
            <a:pPr/>
            <a:r>
              <a:t>Bartók’s Polymodality</a:t>
            </a:r>
          </a:p>
        </p:txBody>
      </p:sp>
      <p:sp>
        <p:nvSpPr>
          <p:cNvPr id="148" name="The Dasian and Other Affinity Spaces…"/>
          <p:cNvSpPr txBox="1"/>
          <p:nvPr>
            <p:ph type="subTitle" sz="quarter" idx="1"/>
          </p:nvPr>
        </p:nvSpPr>
        <p:spPr>
          <a:prstGeom prst="rect">
            <a:avLst/>
          </a:prstGeom>
        </p:spPr>
        <p:txBody>
          <a:bodyPr/>
          <a:lstStyle/>
          <a:p>
            <a:pPr/>
            <a:r>
              <a:t>The Dasian and Other Affinity Spaces</a:t>
            </a:r>
          </a:p>
          <a:p>
            <a:pPr/>
            <a:r>
              <a:t>José Oliveira Martins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3 Dasian space.png" descr="3 Dasian space.png"/>
          <p:cNvPicPr>
            <a:picLocks noChangeAspect="1"/>
          </p:cNvPicPr>
          <p:nvPr/>
        </p:nvPicPr>
        <p:blipFill>
          <a:blip r:embed="rId2">
            <a:extLst/>
          </a:blip>
          <a:srcRect l="43030" t="6932" r="11627" b="45466"/>
          <a:stretch>
            <a:fillRect/>
          </a:stretch>
        </p:blipFill>
        <p:spPr>
          <a:xfrm>
            <a:off x="2346126" y="313795"/>
            <a:ext cx="8312456" cy="7386953"/>
          </a:xfrm>
          <a:prstGeom prst="rect">
            <a:avLst/>
          </a:prstGeom>
          <a:ln w="12700">
            <a:miter lim="400000"/>
          </a:ln>
        </p:spPr>
      </p:pic>
      <p:sp>
        <p:nvSpPr>
          <p:cNvPr id="177" name="Reframed within Bartók’s illustration of polymodal chromaticism: C and G represent 6 overlapping diatonic regions…"/>
          <p:cNvSpPr txBox="1"/>
          <p:nvPr/>
        </p:nvSpPr>
        <p:spPr>
          <a:xfrm>
            <a:off x="478658" y="7625157"/>
            <a:ext cx="12047484" cy="18184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pPr>
            <a:r>
              <a:t>Reframed within Bartók’s illustration of polymodal chromaticism: C and G represent 6 overlapping diatonic regions</a:t>
            </a:r>
          </a:p>
          <a:p>
            <a:pPr algn="l">
              <a:defRPr sz="2800"/>
            </a:pPr>
            <a:r>
              <a:t>Distance measured in terms of chromatic mismatch rather than between pitch centers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3 Dasian space.png" descr="3 Dasian space.png"/>
          <p:cNvPicPr>
            <a:picLocks noChangeAspect="1"/>
          </p:cNvPicPr>
          <p:nvPr/>
        </p:nvPicPr>
        <p:blipFill>
          <a:blip r:embed="rId2">
            <a:extLst/>
          </a:blip>
          <a:srcRect l="0" t="54821" r="56463" b="0"/>
          <a:stretch>
            <a:fillRect/>
          </a:stretch>
        </p:blipFill>
        <p:spPr>
          <a:xfrm>
            <a:off x="2462179" y="219344"/>
            <a:ext cx="7555210" cy="6636517"/>
          </a:xfrm>
          <a:prstGeom prst="rect">
            <a:avLst/>
          </a:prstGeom>
          <a:ln w="12700">
            <a:miter lim="400000"/>
          </a:ln>
        </p:spPr>
      </p:pic>
      <p:sp>
        <p:nvSpPr>
          <p:cNvPr id="180" name="Each modal quality affinity relation structured by one of 5 interlocked circles of 5ths…"/>
          <p:cNvSpPr txBox="1"/>
          <p:nvPr/>
        </p:nvSpPr>
        <p:spPr>
          <a:xfrm>
            <a:off x="304283" y="6851441"/>
            <a:ext cx="12396234" cy="2080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04800" indent="-304800" algn="l">
              <a:buSzPct val="75000"/>
              <a:buFont typeface="Helvetica Neue"/>
              <a:buChar char="•"/>
              <a:defRPr sz="2400"/>
            </a:pPr>
            <a:r>
              <a:t>Each modal quality affinity relation structured by one of 5 interlocked circles of 5ths</a:t>
            </a:r>
          </a:p>
          <a:p>
            <a:pPr marL="304800" indent="-304800" algn="l">
              <a:buSzPct val="75000"/>
              <a:buFont typeface="Helvetica Neue"/>
              <a:buChar char="•"/>
              <a:defRPr sz="2400"/>
            </a:pPr>
            <a:r>
              <a:t>The motion of 4 steps retains modal quality and induces change of pc</a:t>
            </a:r>
          </a:p>
          <a:p>
            <a:pPr marL="304800" indent="-304800" algn="l">
              <a:buSzPct val="75000"/>
              <a:buFont typeface="Helvetica Neue"/>
              <a:buChar char="•"/>
              <a:defRPr sz="2400"/>
            </a:pPr>
            <a:r>
              <a:rPr b="1">
                <a:latin typeface="Helvetica Neue"/>
                <a:ea typeface="Helvetica Neue"/>
                <a:cs typeface="Helvetica Neue"/>
                <a:sym typeface="Helvetica Neue"/>
              </a:rPr>
              <a:t>Solid</a:t>
            </a:r>
            <a:r>
              <a:t> transformatio </a:t>
            </a:r>
            <a:r>
              <a:rPr b="1">
                <a:latin typeface="Helvetica Neue"/>
                <a:ea typeface="Helvetica Neue"/>
                <a:cs typeface="Helvetica Neue"/>
                <a:sym typeface="Helvetica Neue"/>
              </a:rPr>
              <a:t>arrows</a:t>
            </a:r>
            <a:r>
              <a:t> track the motion f, (C, 3) → (C, 2) → (C, 1) → (C, 0)</a:t>
            </a:r>
          </a:p>
          <a:p>
            <a:pPr marL="304800" indent="-304800" algn="l">
              <a:buSzPct val="75000"/>
              <a:buFont typeface="Helvetica Neue"/>
              <a:buChar char="•"/>
              <a:defRPr sz="2400"/>
            </a:pPr>
            <a:r>
              <a:rPr b="1">
                <a:latin typeface="Helvetica Neue"/>
                <a:ea typeface="Helvetica Neue"/>
                <a:cs typeface="Helvetica Neue"/>
                <a:sym typeface="Helvetica Neue"/>
              </a:rPr>
              <a:t>Dotted f arrow </a:t>
            </a:r>
            <a:r>
              <a:t>from (C, 0) to (C♯, 3), enacts a change of  pc by T1 (mod 12), continuing the descent in modal-quality order position from mq(0) to mq(3)</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wo types of outcomes for a transformatio move"/>
          <p:cNvSpPr txBox="1"/>
          <p:nvPr>
            <p:ph type="title"/>
          </p:nvPr>
        </p:nvSpPr>
        <p:spPr>
          <a:prstGeom prst="rect">
            <a:avLst/>
          </a:prstGeom>
        </p:spPr>
        <p:txBody>
          <a:bodyPr/>
          <a:lstStyle/>
          <a:p>
            <a:pPr/>
            <a:r>
              <a:t>Two types of outcomes for a transformatio move</a:t>
            </a:r>
          </a:p>
        </p:txBody>
      </p:sp>
      <p:sp>
        <p:nvSpPr>
          <p:cNvPr id="183" name="a pc retention when the move is applied to mq(3), mq(2), or mq(1),…"/>
          <p:cNvSpPr txBox="1"/>
          <p:nvPr>
            <p:ph type="body" idx="1"/>
          </p:nvPr>
        </p:nvSpPr>
        <p:spPr>
          <a:prstGeom prst="rect">
            <a:avLst/>
          </a:prstGeom>
        </p:spPr>
        <p:txBody>
          <a:bodyPr/>
          <a:lstStyle/>
          <a:p>
            <a:pPr/>
            <a:r>
              <a:t>a pc retention when the move is applied to mq(3), mq(2), or mq(1), </a:t>
            </a:r>
          </a:p>
          <a:p>
            <a:pPr/>
            <a:r>
              <a:t>a pc change (by T1, mod 12) when applied to mq(0). </a:t>
            </a:r>
          </a:p>
          <a:p>
            <a:pPr/>
            <a:r>
              <a:t>either </a:t>
            </a:r>
            <a:r>
              <a:rPr b="1">
                <a:latin typeface="Helvetica Neue"/>
                <a:ea typeface="Helvetica Neue"/>
                <a:cs typeface="Helvetica Neue"/>
                <a:sym typeface="Helvetica Neue"/>
              </a:rPr>
              <a:t>s</a:t>
            </a:r>
            <a:r>
              <a:t> effects an “ascending whole-tone” (</a:t>
            </a:r>
            <a:r>
              <a:rPr b="1">
                <a:latin typeface="Helvetica Neue"/>
                <a:ea typeface="Helvetica Neue"/>
                <a:cs typeface="Helvetica Neue"/>
                <a:sym typeface="Helvetica Neue"/>
              </a:rPr>
              <a:t>T2, mod 12</a:t>
            </a:r>
            <a:r>
              <a:t>) when applied to mq(0), mq(1), and mq(2), or </a:t>
            </a:r>
            <a:r>
              <a:rPr b="1">
                <a:latin typeface="Helvetica Neue"/>
                <a:ea typeface="Helvetica Neue"/>
                <a:cs typeface="Helvetica Neue"/>
                <a:sym typeface="Helvetica Neue"/>
              </a:rPr>
              <a:t>s</a:t>
            </a:r>
            <a:r>
              <a:t> effects an “ascending semitone” (</a:t>
            </a:r>
            <a:r>
              <a:rPr b="1">
                <a:latin typeface="Helvetica Neue"/>
                <a:ea typeface="Helvetica Neue"/>
                <a:cs typeface="Helvetica Neue"/>
                <a:sym typeface="Helvetica Neue"/>
              </a:rPr>
              <a:t>T1, mod 12</a:t>
            </a:r>
            <a:r>
              <a:t>) when applied to mq(3)</a:t>
            </a:r>
          </a:p>
          <a:p>
            <a:pPr/>
            <a:r>
              <a:t>A complete 48-transformatio cycle results from the succession of </a:t>
            </a:r>
            <a:r>
              <a:rPr b="1">
                <a:latin typeface="Helvetica Neue"/>
                <a:ea typeface="Helvetica Neue"/>
                <a:cs typeface="Helvetica Neue"/>
                <a:sym typeface="Helvetica Neue"/>
              </a:rPr>
              <a:t>twelve</a:t>
            </a:r>
            <a:r>
              <a:t> complete four-modal-quality cycles of </a:t>
            </a:r>
            <a:r>
              <a:rPr b="1">
                <a:latin typeface="Helvetica Neue"/>
                <a:ea typeface="Helvetica Neue"/>
                <a:cs typeface="Helvetica Neue"/>
                <a:sym typeface="Helvetica Neue"/>
              </a:rPr>
              <a:t>descending order position</a:t>
            </a:r>
            <a:r>
              <a:t> (each 4-mq cycle goes through 4 pc occurrences).</a:t>
            </a:r>
          </a:p>
          <a:p>
            <a:pPr/>
            <a:r>
              <a:t>the complete cycle isomorphic with the structure of the complete (clockwise) 48-step cycle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mm. 1–11, A A′ | mm. 12–25, B A′ | mm. 26–44, B′ A…"/>
          <p:cNvSpPr txBox="1"/>
          <p:nvPr>
            <p:ph type="body" idx="1"/>
          </p:nvPr>
        </p:nvSpPr>
        <p:spPr>
          <a:prstGeom prst="rect">
            <a:avLst/>
          </a:prstGeom>
        </p:spPr>
        <p:txBody>
          <a:bodyPr/>
          <a:lstStyle/>
          <a:p>
            <a:pPr/>
            <a:r>
              <a:t>mm. 1–11, </a:t>
            </a:r>
            <a:r>
              <a:rPr b="1">
                <a:latin typeface="Helvetica Neue"/>
                <a:ea typeface="Helvetica Neue"/>
                <a:cs typeface="Helvetica Neue"/>
                <a:sym typeface="Helvetica Neue"/>
              </a:rPr>
              <a:t>A A′</a:t>
            </a:r>
            <a:r>
              <a:t> | mm. 12–25, </a:t>
            </a:r>
            <a:r>
              <a:rPr b="1">
                <a:latin typeface="Helvetica Neue"/>
                <a:ea typeface="Helvetica Neue"/>
                <a:cs typeface="Helvetica Neue"/>
                <a:sym typeface="Helvetica Neue"/>
              </a:rPr>
              <a:t>B A′</a:t>
            </a:r>
            <a:r>
              <a:t> | mm. 26–44, </a:t>
            </a:r>
            <a:r>
              <a:rPr b="1">
                <a:latin typeface="Helvetica Neue"/>
                <a:ea typeface="Helvetica Neue"/>
                <a:cs typeface="Helvetica Neue"/>
                <a:sym typeface="Helvetica Neue"/>
              </a:rPr>
              <a:t>B′ A</a:t>
            </a:r>
            <a:endParaRPr b="1">
              <a:latin typeface="Helvetica Neue"/>
              <a:ea typeface="Helvetica Neue"/>
              <a:cs typeface="Helvetica Neue"/>
              <a:sym typeface="Helvetica Neue"/>
            </a:endParaRPr>
          </a:p>
          <a:p>
            <a:pPr/>
            <a:r>
              <a:t>superimposes“Dorian” (0235) tetrachords related by T6 </a:t>
            </a:r>
          </a:p>
          <a:p>
            <a:pPr/>
            <a:r>
              <a:rPr b="1">
                <a:latin typeface="Helvetica Neue"/>
                <a:ea typeface="Helvetica Neue"/>
                <a:cs typeface="Helvetica Neue"/>
                <a:sym typeface="Helvetica Neue"/>
              </a:rPr>
              <a:t>A</a:t>
            </a:r>
            <a:r>
              <a:t> OCT 2,3 </a:t>
            </a:r>
            <a:r>
              <a:rPr b="1">
                <a:latin typeface="Helvetica Neue"/>
                <a:ea typeface="Helvetica Neue"/>
                <a:cs typeface="Helvetica Neue"/>
                <a:sym typeface="Helvetica Neue"/>
              </a:rPr>
              <a:t>B</a:t>
            </a:r>
            <a:r>
              <a:t> OCT 0,1 –&gt; OCT 2,3</a:t>
            </a:r>
            <a:r>
              <a:rPr b="1">
                <a:latin typeface="Helvetica Neue"/>
                <a:ea typeface="Helvetica Neue"/>
                <a:cs typeface="Helvetica Neue"/>
                <a:sym typeface="Helvetica Neue"/>
              </a:rPr>
              <a:t> A’</a:t>
            </a:r>
            <a:r>
              <a:t> OCT 1,2 –&gt; OCT 0,1 –&gt; OCT 2,3</a:t>
            </a:r>
          </a:p>
          <a:p>
            <a:pPr/>
            <a:r>
              <a:t>Two views: global octatonic macroharmony or a linear modal partition</a:t>
            </a:r>
          </a:p>
          <a:p>
            <a:pPr/>
            <a:r>
              <a:t>B to A′ yields E♭-Dorian, A-Dorian</a:t>
            </a:r>
          </a:p>
          <a:p>
            <a:pPr/>
            <a:r>
              <a:t>3rd section: B′ moves by T7 toB♭-Dorian, E-Dorian</a:t>
            </a:r>
          </a:p>
        </p:txBody>
      </p:sp>
      <p:sp>
        <p:nvSpPr>
          <p:cNvPr id="186" name="Bartók’s octatonic “Diminished Fifth” (Mikrokosmos no. 101)"/>
          <p:cNvSpPr txBox="1"/>
          <p:nvPr>
            <p:ph type="title"/>
          </p:nvPr>
        </p:nvSpPr>
        <p:spPr>
          <a:prstGeom prst="rect">
            <a:avLst/>
          </a:prstGeom>
        </p:spPr>
        <p:txBody>
          <a:bodyPr/>
          <a:lstStyle/>
          <a:p>
            <a:pPr/>
            <a:r>
              <a:t>Bartók’s octatonic “Diminished Fifth” (Mikrokosmos no. 101)</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Bartok_Verminderte_Quinten-1.mov" descr="Bartok_Verminderte_Quinten-1.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234808" y="8525368"/>
            <a:ext cx="1" cy="1"/>
          </a:xfrm>
          <a:prstGeom prst="rect">
            <a:avLst/>
          </a:prstGeom>
          <a:ln w="12700">
            <a:miter lim="400000"/>
          </a:ln>
        </p:spPr>
      </p:pic>
      <p:pic>
        <p:nvPicPr>
          <p:cNvPr id="189" name="couple2.png" descr="couple2.png"/>
          <p:cNvPicPr>
            <a:picLocks noChangeAspect="0"/>
          </p:cNvPicPr>
          <p:nvPr/>
        </p:nvPicPr>
        <p:blipFill>
          <a:blip r:embed="rId5">
            <a:extLst/>
          </a:blip>
          <a:stretch>
            <a:fillRect/>
          </a:stretch>
        </p:blipFill>
        <p:spPr>
          <a:xfrm>
            <a:off x="9428480" y="6610773"/>
            <a:ext cx="2587414" cy="2153921"/>
          </a:xfrm>
          <a:prstGeom prst="rect">
            <a:avLst/>
          </a:prstGeom>
          <a:ln w="12700">
            <a:miter lim="400000"/>
          </a:ln>
        </p:spPr>
      </p:pic>
      <p:pic>
        <p:nvPicPr>
          <p:cNvPr id="190" name="2.png" descr="2.png"/>
          <p:cNvPicPr>
            <a:picLocks noChangeAspect="0"/>
          </p:cNvPicPr>
          <p:nvPr/>
        </p:nvPicPr>
        <p:blipFill>
          <a:blip r:embed="rId6">
            <a:extLst/>
          </a:blip>
          <a:stretch>
            <a:fillRect/>
          </a:stretch>
        </p:blipFill>
        <p:spPr>
          <a:xfrm>
            <a:off x="1117599" y="975359"/>
            <a:ext cx="10769601" cy="7802882"/>
          </a:xfrm>
          <a:prstGeom prst="rect">
            <a:avLst/>
          </a:prstGeom>
          <a:ln w="12700">
            <a:miter lim="400000"/>
          </a:ln>
        </p:spPr>
      </p:pic>
      <p:pic>
        <p:nvPicPr>
          <p:cNvPr id="191" name="Screen Shot 2018-04-29 at 10.08.15 PM.png" descr="Screen Shot 2018-04-29 at 10.08.15 PM.png"/>
          <p:cNvPicPr>
            <a:picLocks noChangeAspect="1"/>
          </p:cNvPicPr>
          <p:nvPr/>
        </p:nvPicPr>
        <p:blipFill>
          <a:blip r:embed="rId7">
            <a:extLst/>
          </a:blip>
          <a:srcRect l="8543" t="16411" r="11639" b="4427"/>
          <a:stretch>
            <a:fillRect/>
          </a:stretch>
        </p:blipFill>
        <p:spPr>
          <a:xfrm>
            <a:off x="880070" y="1391642"/>
            <a:ext cx="11244540" cy="69701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3236667" fill="hold"/>
                                        <p:tgtEl>
                                          <p:spTgt spid="188"/>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1"/>
                                        </p:tgtEl>
                                        <p:attrNameLst>
                                          <p:attrName>style.visibility</p:attrName>
                                        </p:attrNameLst>
                                      </p:cBhvr>
                                      <p:to>
                                        <p:strVal val="visible"/>
                                      </p:to>
                                    </p:set>
                                  </p:childTnLst>
                                </p:cTn>
                              </p:par>
                            </p:childTnLst>
                          </p:cTn>
                        </p:par>
                        <p:par>
                          <p:cTn id="11" fill="hold">
                            <p:stCondLst>
                              <p:cond delay="0"/>
                            </p:stCondLst>
                            <p:childTnLst>
                              <p:par>
                                <p:cTn id="12" presetClass="exit" nodeType="afterEffect" presetSubtype="0" presetID="1" grpId="3" fill="hold">
                                  <p:stCondLst>
                                    <p:cond delay="0"/>
                                  </p:stCondLst>
                                  <p:iterate type="el" backwards="0">
                                    <p:tmAbs val="0"/>
                                  </p:iterate>
                                  <p:childTnLst>
                                    <p:set>
                                      <p:cBhvr>
                                        <p:cTn id="13" fill="hold">
                                          <p:stCondLst>
                                            <p:cond delay="0"/>
                                          </p:stCondLst>
                                        </p:cTn>
                                        <p:tgtEl>
                                          <p:spTgt spid="19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4" fill="hold" display="0">
                  <p:stCondLst>
                    <p:cond delay="indefinite"/>
                  </p:stCondLst>
                </p:cTn>
                <p:tgtEl>
                  <p:spTgt spid="188"/>
                </p:tgtEl>
              </p:cMediaNode>
            </p:audio>
          </p:childTnLst>
        </p:cTn>
      </p:par>
    </p:tnLst>
    <p:bldLst>
      <p:bldP build="whole" bldLvl="1" animBg="1" rev="0" advAuto="0" spid="190" grpId="3"/>
      <p:bldP build="whole" bldLvl="1" animBg="1" rev="0" advAuto="0" spid="191"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4 Bartolks dim 5th-small.png" descr="4 Bartolks dim 5th-small.png"/>
          <p:cNvPicPr>
            <a:picLocks noChangeAspect="1"/>
          </p:cNvPicPr>
          <p:nvPr/>
        </p:nvPicPr>
        <p:blipFill>
          <a:blip r:embed="rId2">
            <a:extLst/>
          </a:blip>
          <a:srcRect l="0" t="10057" r="0" b="51542"/>
          <a:stretch>
            <a:fillRect/>
          </a:stretch>
        </p:blipFill>
        <p:spPr>
          <a:xfrm>
            <a:off x="658217" y="1630957"/>
            <a:ext cx="11688403" cy="649160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4 Bartolks dim 5th-small.png" descr="4 Bartolks dim 5th-small.png"/>
          <p:cNvPicPr>
            <a:picLocks noChangeAspect="1"/>
          </p:cNvPicPr>
          <p:nvPr/>
        </p:nvPicPr>
        <p:blipFill>
          <a:blip r:embed="rId2">
            <a:extLst/>
          </a:blip>
          <a:srcRect l="0" t="48580" r="51459" b="17475"/>
          <a:stretch>
            <a:fillRect/>
          </a:stretch>
        </p:blipFill>
        <p:spPr>
          <a:xfrm>
            <a:off x="1674283" y="565480"/>
            <a:ext cx="8828649" cy="892952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Melody against Double Notes” (Mikrokosmos no. 70)"/>
          <p:cNvSpPr txBox="1"/>
          <p:nvPr>
            <p:ph type="title"/>
          </p:nvPr>
        </p:nvSpPr>
        <p:spPr>
          <a:prstGeom prst="rect">
            <a:avLst/>
          </a:prstGeom>
        </p:spPr>
        <p:txBody>
          <a:bodyPr/>
          <a:lstStyle/>
          <a:p>
            <a:pPr/>
            <a:r>
              <a:t>“Melody against Double Notes” (Mikrokosmos no. 70)</a:t>
            </a:r>
          </a:p>
        </p:txBody>
      </p:sp>
      <p:sp>
        <p:nvSpPr>
          <p:cNvPr id="198" name="Up to m. 16, both hands present (0257) tetrachords, suggesting Al (left hand), D–E–G–A, and Ar (right hand), F♯–G♯–B–C♯.…"/>
          <p:cNvSpPr txBox="1"/>
          <p:nvPr>
            <p:ph type="body" idx="1"/>
          </p:nvPr>
        </p:nvSpPr>
        <p:spPr>
          <a:xfrm>
            <a:off x="571500" y="2510366"/>
            <a:ext cx="11861800" cy="6667501"/>
          </a:xfrm>
          <a:prstGeom prst="rect">
            <a:avLst/>
          </a:prstGeom>
        </p:spPr>
        <p:txBody>
          <a:bodyPr/>
          <a:lstStyle/>
          <a:p>
            <a:pPr/>
            <a:r>
              <a:t>Up to m. 16, both hands present (0257) tetrachords, suggesting </a:t>
            </a:r>
            <a:r>
              <a:rPr b="1">
                <a:latin typeface="Helvetica Neue"/>
                <a:ea typeface="Helvetica Neue"/>
                <a:cs typeface="Helvetica Neue"/>
                <a:sym typeface="Helvetica Neue"/>
              </a:rPr>
              <a:t>Al</a:t>
            </a:r>
            <a:r>
              <a:t> (left hand), D–E–G–A, and </a:t>
            </a:r>
            <a:r>
              <a:rPr b="1">
                <a:latin typeface="Helvetica Neue"/>
                <a:ea typeface="Helvetica Neue"/>
                <a:cs typeface="Helvetica Neue"/>
                <a:sym typeface="Helvetica Neue"/>
              </a:rPr>
              <a:t>Ar</a:t>
            </a:r>
            <a:r>
              <a:t> (right hand), F♯–G♯–B–C♯. </a:t>
            </a:r>
          </a:p>
          <a:p>
            <a:pPr/>
            <a:r>
              <a:t>In mm. 1–9, rh emphasizes F♯, lh plays accompaniment chords</a:t>
            </a:r>
          </a:p>
          <a:p>
            <a:pPr/>
            <a:r>
              <a:t>mm. 10–16 reverses tetrachordal roles: lh inverted melody emphasizes A and a rh accompaniment. </a:t>
            </a:r>
          </a:p>
          <a:p>
            <a:pPr/>
            <a:r>
              <a:t>After m. 17, gapped tetrachordal segments filled by F and A♯, respectively, resulting in inversionally related (02357) pentachords D–E–F–G–A and F♯–G♯–A♯–B–C♯.</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ikrokosmos_70.m4a" descr="Mikrokosmos_70.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226650" y="8611759"/>
            <a:ext cx="571501" cy="571501"/>
          </a:xfrm>
          <a:prstGeom prst="rect">
            <a:avLst/>
          </a:prstGeom>
          <a:ln w="12700">
            <a:miter lim="400000"/>
          </a:ln>
        </p:spPr>
      </p:pic>
      <p:pic>
        <p:nvPicPr>
          <p:cNvPr id="201" name="Screen Shot 2018-04-29 at 5.35.20 PM.png" descr="Screen Shot 2018-04-29 at 5.35.20 PM.png"/>
          <p:cNvPicPr>
            <a:picLocks noChangeAspect="1"/>
          </p:cNvPicPr>
          <p:nvPr/>
        </p:nvPicPr>
        <p:blipFill>
          <a:blip r:embed="rId5">
            <a:extLst/>
          </a:blip>
          <a:srcRect l="1118" t="0" r="0" b="0"/>
          <a:stretch>
            <a:fillRect/>
          </a:stretch>
        </p:blipFill>
        <p:spPr>
          <a:xfrm>
            <a:off x="2388622" y="26147"/>
            <a:ext cx="7310230" cy="5451248"/>
          </a:xfrm>
          <a:prstGeom prst="rect">
            <a:avLst/>
          </a:prstGeom>
          <a:ln w="12700">
            <a:miter lim="400000"/>
          </a:ln>
        </p:spPr>
      </p:pic>
      <p:pic>
        <p:nvPicPr>
          <p:cNvPr id="202" name="Screen Shot 2018-04-29 at 5.35.28 PM.png" descr="Screen Shot 2018-04-29 at 5.35.28 PM.png"/>
          <p:cNvPicPr>
            <a:picLocks noChangeAspect="1"/>
          </p:cNvPicPr>
          <p:nvPr/>
        </p:nvPicPr>
        <p:blipFill>
          <a:blip r:embed="rId6">
            <a:extLst/>
          </a:blip>
          <a:srcRect l="996" t="0" r="0" b="0"/>
          <a:stretch>
            <a:fillRect/>
          </a:stretch>
        </p:blipFill>
        <p:spPr>
          <a:xfrm>
            <a:off x="2069336" y="5408384"/>
            <a:ext cx="7948443" cy="3948862"/>
          </a:xfrm>
          <a:prstGeom prst="rect">
            <a:avLst/>
          </a:prstGeom>
          <a:ln w="12700">
            <a:miter lim="400000"/>
          </a:ln>
        </p:spPr>
      </p:pic>
      <p:sp>
        <p:nvSpPr>
          <p:cNvPr id="203" name="A"/>
          <p:cNvSpPr txBox="1"/>
          <p:nvPr/>
        </p:nvSpPr>
        <p:spPr>
          <a:xfrm>
            <a:off x="2326258" y="-103436"/>
            <a:ext cx="427483"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309130"/>
                    <a:satOff val="-11805"/>
                    <a:lumOff val="-13439"/>
                  </a:schemeClr>
                </a:solidFill>
                <a:latin typeface="Helvetica Neue"/>
                <a:ea typeface="Helvetica Neue"/>
                <a:cs typeface="Helvetica Neue"/>
                <a:sym typeface="Helvetica Neue"/>
              </a:defRPr>
            </a:lvl1pPr>
          </a:lstStyle>
          <a:p>
            <a:pPr/>
            <a:r>
              <a:t>A</a:t>
            </a:r>
          </a:p>
        </p:txBody>
      </p:sp>
      <p:sp>
        <p:nvSpPr>
          <p:cNvPr id="204" name="B"/>
          <p:cNvSpPr txBox="1"/>
          <p:nvPr/>
        </p:nvSpPr>
        <p:spPr>
          <a:xfrm>
            <a:off x="6081115" y="5154364"/>
            <a:ext cx="436170"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309130"/>
                    <a:satOff val="-11805"/>
                    <a:lumOff val="-13439"/>
                  </a:schemeClr>
                </a:solidFill>
                <a:latin typeface="Helvetica Neue"/>
                <a:ea typeface="Helvetica Neue"/>
                <a:cs typeface="Helvetica Neue"/>
                <a:sym typeface="Helvetica Neue"/>
              </a:defRPr>
            </a:lvl1pPr>
          </a:lstStyle>
          <a:p>
            <a:pPr/>
            <a:r>
              <a:t>B</a:t>
            </a:r>
          </a:p>
        </p:txBody>
      </p:sp>
      <p:sp>
        <p:nvSpPr>
          <p:cNvPr id="205" name="A"/>
          <p:cNvSpPr txBox="1"/>
          <p:nvPr/>
        </p:nvSpPr>
        <p:spPr>
          <a:xfrm>
            <a:off x="2470192" y="3359430"/>
            <a:ext cx="427483" cy="6471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309130"/>
                    <a:satOff val="-11805"/>
                    <a:lumOff val="-13439"/>
                  </a:schemeClr>
                </a:solidFill>
                <a:latin typeface="Helvetica Neue"/>
                <a:ea typeface="Helvetica Neue"/>
                <a:cs typeface="Helvetica Neue"/>
                <a:sym typeface="Helvetica Neue"/>
              </a:defRPr>
            </a:lvl1pPr>
          </a:lstStyle>
          <a:p>
            <a:pPr/>
            <a:r>
              <a: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8796997" fill="hold"/>
                                        <p:tgtEl>
                                          <p:spTgt spid="2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5 Bartoks melody doubled notes.png" descr="5 Bartoks melody doubled notes.png"/>
          <p:cNvPicPr>
            <a:picLocks noChangeAspect="1"/>
          </p:cNvPicPr>
          <p:nvPr/>
        </p:nvPicPr>
        <p:blipFill>
          <a:blip r:embed="rId2">
            <a:extLst/>
          </a:blip>
          <a:srcRect l="5267" t="6340" r="11054" b="63749"/>
          <a:stretch>
            <a:fillRect/>
          </a:stretch>
        </p:blipFill>
        <p:spPr>
          <a:xfrm>
            <a:off x="581034" y="1671629"/>
            <a:ext cx="11392048" cy="4202939"/>
          </a:xfrm>
          <a:prstGeom prst="rect">
            <a:avLst/>
          </a:prstGeom>
          <a:ln w="12700">
            <a:miter lim="400000"/>
          </a:ln>
        </p:spPr>
      </p:pic>
      <p:sp>
        <p:nvSpPr>
          <p:cNvPr id="208" name="6 8 [9] E 1"/>
          <p:cNvSpPr txBox="1"/>
          <p:nvPr/>
        </p:nvSpPr>
        <p:spPr>
          <a:xfrm>
            <a:off x="4082228" y="1014164"/>
            <a:ext cx="2131011"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 8 [9] E 1</a:t>
            </a:r>
          </a:p>
        </p:txBody>
      </p:sp>
      <p:sp>
        <p:nvSpPr>
          <p:cNvPr id="209" name="2 4 [6] 7 9"/>
          <p:cNvSpPr txBox="1"/>
          <p:nvPr/>
        </p:nvSpPr>
        <p:spPr>
          <a:xfrm>
            <a:off x="2964620" y="6170364"/>
            <a:ext cx="2114094"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 4 [6] 7 9</a:t>
            </a:r>
          </a:p>
        </p:txBody>
      </p:sp>
      <p:sp>
        <p:nvSpPr>
          <p:cNvPr id="210" name="6 8 [T] E 1"/>
          <p:cNvSpPr txBox="1"/>
          <p:nvPr/>
        </p:nvSpPr>
        <p:spPr>
          <a:xfrm>
            <a:off x="8256295" y="728663"/>
            <a:ext cx="2131010"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 8 [T] E 1</a:t>
            </a:r>
          </a:p>
        </p:txBody>
      </p:sp>
      <p:sp>
        <p:nvSpPr>
          <p:cNvPr id="211" name="2 4 [5] 7 9"/>
          <p:cNvSpPr txBox="1"/>
          <p:nvPr/>
        </p:nvSpPr>
        <p:spPr>
          <a:xfrm>
            <a:off x="8730420" y="6365097"/>
            <a:ext cx="2114094"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 4 [5] 7 9</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Combination of distinct diatonic layers"/>
          <p:cNvSpPr txBox="1"/>
          <p:nvPr>
            <p:ph type="title"/>
          </p:nvPr>
        </p:nvSpPr>
        <p:spPr>
          <a:xfrm>
            <a:off x="571500" y="419100"/>
            <a:ext cx="11861800" cy="1219200"/>
          </a:xfrm>
          <a:prstGeom prst="rect">
            <a:avLst/>
          </a:prstGeom>
        </p:spPr>
        <p:txBody>
          <a:bodyPr/>
          <a:lstStyle/>
          <a:p>
            <a:pPr/>
            <a:r>
              <a:t>Combination of distinct diatonic layers </a:t>
            </a:r>
          </a:p>
        </p:txBody>
      </p:sp>
      <p:sp>
        <p:nvSpPr>
          <p:cNvPr id="151" name="Analytical activity developed for this repertoire downplays scalar integrity of combined diatonic materials.…"/>
          <p:cNvSpPr txBox="1"/>
          <p:nvPr>
            <p:ph type="body" idx="1"/>
          </p:nvPr>
        </p:nvSpPr>
        <p:spPr>
          <a:prstGeom prst="rect">
            <a:avLst/>
          </a:prstGeom>
        </p:spPr>
        <p:txBody>
          <a:bodyPr/>
          <a:lstStyle/>
          <a:p>
            <a:pPr/>
            <a:r>
              <a:t>Analytical activity developed for this repertoire downplays scalar integrity of combined diatonic materials. </a:t>
            </a:r>
          </a:p>
          <a:p>
            <a:pPr lvl="1"/>
            <a:r>
              <a:t>Tonal approaches reduce the chromaticism of combined strata into deeper-level diatonicism</a:t>
            </a:r>
          </a:p>
          <a:p>
            <a:pPr lvl="1"/>
            <a:r>
              <a:t>Atonal approaches scatter surface diatonicism into deeper-level chromaticism.</a:t>
            </a:r>
          </a:p>
          <a:p>
            <a:pPr/>
            <a:r>
              <a:t>Which resources and properties of the pitch system are explored by the interaction of layered diatonic materials, and how are such interactions best interpreted in light of local and global harmonic relations?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5 Bartoks melody doubled notes.png" descr="5 Bartoks melody doubled notes.png"/>
          <p:cNvPicPr>
            <a:picLocks noChangeAspect="1"/>
          </p:cNvPicPr>
          <p:nvPr/>
        </p:nvPicPr>
        <p:blipFill>
          <a:blip r:embed="rId2">
            <a:extLst/>
          </a:blip>
          <a:srcRect l="0" t="38761" r="32699" b="14195"/>
          <a:stretch>
            <a:fillRect/>
          </a:stretch>
        </p:blipFill>
        <p:spPr>
          <a:xfrm>
            <a:off x="2661046" y="351564"/>
            <a:ext cx="7682859" cy="5543004"/>
          </a:xfrm>
          <a:prstGeom prst="rect">
            <a:avLst/>
          </a:prstGeom>
          <a:ln w="12700">
            <a:miter lim="400000"/>
          </a:ln>
        </p:spPr>
      </p:pic>
      <p:sp>
        <p:nvSpPr>
          <p:cNvPr id="214" name="Lack of a defining semitone means two possible locations in Dasian space:…"/>
          <p:cNvSpPr txBox="1"/>
          <p:nvPr/>
        </p:nvSpPr>
        <p:spPr>
          <a:xfrm>
            <a:off x="221145" y="5632380"/>
            <a:ext cx="12751385" cy="45285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600"/>
            </a:pPr>
            <a:r>
              <a:t>Lack of a defining semitone means two possible locations in Dasian space: </a:t>
            </a:r>
          </a:p>
          <a:p>
            <a:pPr algn="l">
              <a:defRPr sz="2600"/>
            </a:pPr>
            <a:r>
              <a:t>A and B “Major” pentachord D–E–F♯–G–A; </a:t>
            </a:r>
          </a:p>
          <a:p>
            <a:pPr algn="l">
              <a:defRPr sz="2600"/>
            </a:pPr>
            <a:r>
              <a:t>lh A inverted melody (mm. 10–16) suggests “minor” segment F♯–G♯–A–B–C♯.</a:t>
            </a:r>
          </a:p>
          <a:p>
            <a:pPr algn="l">
              <a:defRPr sz="2600"/>
            </a:pPr>
            <a:r>
              <a:t>F♯ and A “major and minor third imprints” = f and f–1</a:t>
            </a:r>
          </a:p>
          <a:p>
            <a:pPr algn="l">
              <a:defRPr sz="2600"/>
            </a:pPr>
            <a:r>
              <a:t>Counterclockwise </a:t>
            </a:r>
            <a:r>
              <a:rPr b="1">
                <a:latin typeface="Helvetica Neue"/>
                <a:ea typeface="Helvetica Neue"/>
                <a:cs typeface="Helvetica Neue"/>
                <a:sym typeface="Helvetica Neue"/>
              </a:rPr>
              <a:t>dotted</a:t>
            </a:r>
            <a:r>
              <a:t> change of </a:t>
            </a:r>
            <a:r>
              <a:rPr b="1">
                <a:latin typeface="Helvetica Neue"/>
                <a:ea typeface="Helvetica Neue"/>
                <a:cs typeface="Helvetica Neue"/>
                <a:sym typeface="Helvetica Neue"/>
              </a:rPr>
              <a:t>mq</a:t>
            </a:r>
            <a:r>
              <a:t>, from Ar to Al for</a:t>
            </a:r>
            <a:r>
              <a:rPr>
                <a:solidFill>
                  <a:schemeClr val="accent1">
                    <a:satOff val="-4086"/>
                    <a:lumOff val="15331"/>
                  </a:schemeClr>
                </a:solidFill>
              </a:rPr>
              <a:t> F♯</a:t>
            </a:r>
            <a:r>
              <a:t>, that is, f −1, </a:t>
            </a:r>
            <a:r>
              <a:rPr>
                <a:solidFill>
                  <a:schemeClr val="accent1">
                    <a:satOff val="-4086"/>
                    <a:lumOff val="15331"/>
                  </a:schemeClr>
                </a:solidFill>
              </a:rPr>
              <a:t>(F♯, 2) → (F♯, 3)</a:t>
            </a:r>
            <a:endParaRPr>
              <a:solidFill>
                <a:schemeClr val="accent1">
                  <a:satOff val="-4086"/>
                  <a:lumOff val="15331"/>
                </a:schemeClr>
              </a:solidFill>
            </a:endParaRPr>
          </a:p>
          <a:p>
            <a:pPr algn="l">
              <a:defRPr sz="2600"/>
            </a:pPr>
            <a:r>
              <a:t>Clockwise transformatio (dotted arrow) signals reinterpretation Al to Ar for </a:t>
            </a:r>
            <a:r>
              <a:rPr>
                <a:solidFill>
                  <a:schemeClr val="accent5">
                    <a:hueOff val="406571"/>
                    <a:satOff val="3016"/>
                    <a:lumOff val="8824"/>
                  </a:schemeClr>
                </a:solidFill>
              </a:rPr>
              <a:t>A,</a:t>
            </a:r>
            <a:r>
              <a:t> that is, f, </a:t>
            </a:r>
            <a:r>
              <a:rPr>
                <a:solidFill>
                  <a:schemeClr val="accent5">
                    <a:hueOff val="406571"/>
                    <a:satOff val="3016"/>
                    <a:lumOff val="8824"/>
                  </a:schemeClr>
                </a:solidFill>
              </a:rPr>
              <a:t>(A, 1) → (A, 0)</a:t>
            </a:r>
            <a:endParaRPr>
              <a:solidFill>
                <a:schemeClr val="accent5">
                  <a:hueOff val="406571"/>
                  <a:satOff val="3016"/>
                  <a:lumOff val="8824"/>
                </a:schemeClr>
              </a:solidFill>
            </a:endParaRPr>
          </a:p>
        </p:txBody>
      </p:sp>
      <p:sp>
        <p:nvSpPr>
          <p:cNvPr id="215" name="Circle"/>
          <p:cNvSpPr/>
          <p:nvPr/>
        </p:nvSpPr>
        <p:spPr>
          <a:xfrm>
            <a:off x="7167364" y="1188442"/>
            <a:ext cx="478036" cy="479492"/>
          </a:xfrm>
          <a:prstGeom prst="ellipse">
            <a:avLst/>
          </a:prstGeom>
          <a:ln w="63500">
            <a:solidFill>
              <a:schemeClr val="accent1">
                <a:satOff val="-4086"/>
                <a:lumOff val="15331"/>
              </a:schemeClr>
            </a:solidFill>
            <a:miter lim="400000"/>
          </a:ln>
        </p:spPr>
        <p:txBody>
          <a:bodyPr lIns="50800" tIns="50800" rIns="50800" bIns="50800" anchor="ctr"/>
          <a:lstStyle/>
          <a:p>
            <a:pPr>
              <a:defRPr>
                <a:solidFill>
                  <a:srgbClr val="FFFFFF"/>
                </a:solidFill>
              </a:defRPr>
            </a:pPr>
          </a:p>
        </p:txBody>
      </p:sp>
      <p:sp>
        <p:nvSpPr>
          <p:cNvPr id="216" name="Circle"/>
          <p:cNvSpPr/>
          <p:nvPr/>
        </p:nvSpPr>
        <p:spPr>
          <a:xfrm>
            <a:off x="8327297" y="2670108"/>
            <a:ext cx="478037" cy="479493"/>
          </a:xfrm>
          <a:prstGeom prst="ellipse">
            <a:avLst/>
          </a:prstGeom>
          <a:ln w="63500">
            <a:solidFill>
              <a:schemeClr val="accent1">
                <a:satOff val="-4086"/>
                <a:lumOff val="15331"/>
              </a:schemeClr>
            </a:solidFill>
            <a:miter lim="400000"/>
          </a:ln>
        </p:spPr>
        <p:txBody>
          <a:bodyPr lIns="50800" tIns="50800" rIns="50800" bIns="50800" anchor="ctr"/>
          <a:lstStyle/>
          <a:p>
            <a:pPr>
              <a:defRPr>
                <a:solidFill>
                  <a:srgbClr val="FFFFFF"/>
                </a:solidFill>
              </a:defRPr>
            </a:pPr>
          </a:p>
        </p:txBody>
      </p:sp>
      <p:sp>
        <p:nvSpPr>
          <p:cNvPr id="217" name="Circle"/>
          <p:cNvSpPr/>
          <p:nvPr/>
        </p:nvSpPr>
        <p:spPr>
          <a:xfrm>
            <a:off x="7633030" y="1535575"/>
            <a:ext cx="478037" cy="479492"/>
          </a:xfrm>
          <a:prstGeom prst="ellipse">
            <a:avLst/>
          </a:prstGeom>
          <a:ln w="63500">
            <a:solidFill>
              <a:schemeClr val="accent5">
                <a:hueOff val="406571"/>
                <a:satOff val="3016"/>
                <a:lumOff val="8824"/>
              </a:schemeClr>
            </a:solidFill>
            <a:miter lim="400000"/>
          </a:ln>
        </p:spPr>
        <p:txBody>
          <a:bodyPr lIns="50800" tIns="50800" rIns="50800" bIns="50800" anchor="ctr"/>
          <a:lstStyle/>
          <a:p>
            <a:pPr>
              <a:defRPr>
                <a:solidFill>
                  <a:srgbClr val="FFFFFF"/>
                </a:solidFill>
              </a:defRPr>
            </a:pPr>
          </a:p>
        </p:txBody>
      </p:sp>
      <p:sp>
        <p:nvSpPr>
          <p:cNvPr id="218" name="Circle"/>
          <p:cNvSpPr/>
          <p:nvPr/>
        </p:nvSpPr>
        <p:spPr>
          <a:xfrm>
            <a:off x="8327297" y="3355908"/>
            <a:ext cx="478037" cy="479492"/>
          </a:xfrm>
          <a:prstGeom prst="ellipse">
            <a:avLst/>
          </a:prstGeom>
          <a:ln w="63500">
            <a:solidFill>
              <a:schemeClr val="accent5">
                <a:hueOff val="406571"/>
                <a:satOff val="3016"/>
                <a:lumOff val="8824"/>
              </a:schemeClr>
            </a:solidFill>
            <a:miter lim="400000"/>
          </a:ln>
        </p:spPr>
        <p:txBody>
          <a:bodyPr lIns="50800" tIns="50800" rIns="50800" bIns="50800" anchor="ctr"/>
          <a:lstStyle/>
          <a:p>
            <a:pPr>
              <a:defRPr>
                <a:solidFill>
                  <a:srgbClr val="FFFFFF"/>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he segments at A more closely located in Dasian space, given their minimal step mismatch created by (G, 0) and (G♯, 3)."/>
          <p:cNvSpPr txBox="1"/>
          <p:nvPr>
            <p:ph type="title"/>
          </p:nvPr>
        </p:nvSpPr>
        <p:spPr>
          <a:prstGeom prst="rect">
            <a:avLst/>
          </a:prstGeom>
        </p:spPr>
        <p:txBody>
          <a:bodyPr/>
          <a:lstStyle>
            <a:lvl1pPr defTabSz="549148">
              <a:defRPr sz="3384"/>
            </a:lvl1pPr>
          </a:lstStyle>
          <a:p>
            <a:pPr/>
            <a:r>
              <a:t>The segments at A more closely located in Dasian space, given their minimal step mismatch created by (G, 0) and (G♯, 3). </a:t>
            </a:r>
          </a:p>
        </p:txBody>
      </p:sp>
      <p:sp>
        <p:nvSpPr>
          <p:cNvPr id="221" name="Segments symmetrically located in space around C♯/D and G/G♯, reflecting symmetry created by combination of tetrachords in pitch space.…"/>
          <p:cNvSpPr txBox="1"/>
          <p:nvPr>
            <p:ph type="body" idx="1"/>
          </p:nvPr>
        </p:nvSpPr>
        <p:spPr>
          <a:prstGeom prst="rect">
            <a:avLst/>
          </a:prstGeom>
        </p:spPr>
        <p:txBody>
          <a:bodyPr/>
          <a:lstStyle/>
          <a:p>
            <a:pPr/>
            <a:r>
              <a:t>Segments symmetrically located in space around C♯/D and G/G♯, reflecting symmetry created by combination of tetrachords in pitch space. </a:t>
            </a:r>
          </a:p>
          <a:p>
            <a:pPr/>
            <a:r>
              <a:t>Arrival of F and A♯ (m. 17) integral to each (located at [F, 0] and [A♯, 3], respectively)</a:t>
            </a:r>
          </a:p>
          <a:p>
            <a:pPr lvl="1"/>
            <a:r>
              <a:t>a symmetrical shift to locations at B, via f and f −1 (</a:t>
            </a:r>
            <a:r>
              <a:rPr b="1">
                <a:latin typeface="Helvetica Neue"/>
                <a:ea typeface="Helvetica Neue"/>
                <a:cs typeface="Helvetica Neue"/>
                <a:sym typeface="Helvetica Neue"/>
              </a:rPr>
              <a:t>solid</a:t>
            </a:r>
            <a:r>
              <a:t> arrows). </a:t>
            </a:r>
          </a:p>
          <a:p>
            <a:pPr/>
            <a:r>
              <a:t>mismatch between (F/F♯, G/G♯, A/A♯) reflected in increased harmonic distance of segments in the space</a:t>
            </a:r>
          </a:p>
          <a:p>
            <a:pPr lvl="1"/>
            <a:r>
              <a:t>inversional relation between pentachords reflected in both Dasian and pitch space.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Polymodality in Bartók’s Piano Sonata, iii"/>
          <p:cNvSpPr txBox="1"/>
          <p:nvPr>
            <p:ph type="title"/>
          </p:nvPr>
        </p:nvSpPr>
        <p:spPr>
          <a:xfrm>
            <a:off x="571500" y="-286464"/>
            <a:ext cx="11861800" cy="1397001"/>
          </a:xfrm>
          <a:prstGeom prst="rect">
            <a:avLst/>
          </a:prstGeom>
        </p:spPr>
        <p:txBody>
          <a:bodyPr/>
          <a:lstStyle/>
          <a:p>
            <a:pPr/>
            <a:r>
              <a:t>Polymodality in Bartók’s Piano Sonata, iii</a:t>
            </a:r>
          </a:p>
        </p:txBody>
      </p:sp>
      <p:sp>
        <p:nvSpPr>
          <p:cNvPr id="224" name="Rotation = reiteration of cyclic sequence of blocks, which include time units, from whole sections to brief passages, whose thematic materials, or prominent textural changes, result in significant formal markers…"/>
          <p:cNvSpPr txBox="1"/>
          <p:nvPr>
            <p:ph type="body" idx="1"/>
          </p:nvPr>
        </p:nvSpPr>
        <p:spPr>
          <a:xfrm>
            <a:off x="422005" y="3668000"/>
            <a:ext cx="11757126" cy="5442203"/>
          </a:xfrm>
          <a:prstGeom prst="rect">
            <a:avLst/>
          </a:prstGeom>
        </p:spPr>
        <p:txBody>
          <a:bodyPr/>
          <a:lstStyle/>
          <a:p>
            <a:pPr/>
            <a:r>
              <a:t>Rotation = reiteration of cyclic sequence of blocks, which include time units, from whole sections to brief passages, whose thematic materials, or prominent textural changes, result in significant formal markers</a:t>
            </a:r>
          </a:p>
          <a:p>
            <a:pPr/>
            <a:r>
              <a:t>A thematic refrain pentatonic F♯ 〈−2, −3, −2, −2〉</a:t>
            </a:r>
          </a:p>
          <a:p>
            <a:pPr/>
            <a:r>
              <a:t>Episodic themes feature transposed pentatonic variants of the refrain</a:t>
            </a:r>
          </a:p>
          <a:p>
            <a:pPr/>
            <a:r>
              <a:t>Main thematic statements (blocks A, E, and G) provide higher formal stability; remaining passages (blocks B, C, D, and F) project transitional, dynamic, and closing formal functions</a:t>
            </a:r>
          </a:p>
        </p:txBody>
      </p:sp>
      <p:pic>
        <p:nvPicPr>
          <p:cNvPr id="225" name="pno_con.png" descr="pno_con.png"/>
          <p:cNvPicPr>
            <a:picLocks noChangeAspect="1"/>
          </p:cNvPicPr>
          <p:nvPr/>
        </p:nvPicPr>
        <p:blipFill>
          <a:blip r:embed="rId2">
            <a:extLst/>
          </a:blip>
          <a:stretch>
            <a:fillRect/>
          </a:stretch>
        </p:blipFill>
        <p:spPr>
          <a:xfrm>
            <a:off x="413651" y="1176040"/>
            <a:ext cx="12177498" cy="2426457"/>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hree analytic claims about Piano Sonata, iii"/>
          <p:cNvSpPr txBox="1"/>
          <p:nvPr>
            <p:ph type="title"/>
          </p:nvPr>
        </p:nvSpPr>
        <p:spPr>
          <a:prstGeom prst="rect">
            <a:avLst/>
          </a:prstGeom>
        </p:spPr>
        <p:txBody>
          <a:bodyPr/>
          <a:lstStyle/>
          <a:p>
            <a:pPr/>
            <a:r>
              <a:t>Three analytic claims about Piano Sonata, iii</a:t>
            </a:r>
          </a:p>
        </p:txBody>
      </p:sp>
      <p:sp>
        <p:nvSpPr>
          <p:cNvPr id="228" name="Polymodal combinations and textures modeled by Dasian space…"/>
          <p:cNvSpPr txBox="1"/>
          <p:nvPr>
            <p:ph type="body" idx="1"/>
          </p:nvPr>
        </p:nvSpPr>
        <p:spPr>
          <a:prstGeom prst="rect">
            <a:avLst/>
          </a:prstGeom>
        </p:spPr>
        <p:txBody>
          <a:bodyPr/>
          <a:lstStyle/>
          <a:p>
            <a:pPr marL="507816" indent="-507816" defTabSz="566674">
              <a:spcBef>
                <a:spcPts val="4000"/>
              </a:spcBef>
              <a:buSzPct val="100000"/>
              <a:buFontTx/>
              <a:buAutoNum type="arabicPeriod" startAt="1"/>
              <a:defRPr sz="2716"/>
            </a:pPr>
            <a:r>
              <a:t>Polymodal combinations and textures modeled by Dasian space</a:t>
            </a:r>
          </a:p>
          <a:p>
            <a:pPr lvl="1" marL="1160723" indent="-507816" defTabSz="566674">
              <a:spcBef>
                <a:spcPts val="4000"/>
              </a:spcBef>
              <a:buSzPct val="100000"/>
              <a:buFontTx/>
              <a:buAutoNum type="arabicPeriod" startAt="1"/>
              <a:defRPr sz="2716"/>
            </a:pPr>
            <a:r>
              <a:t>Tonal patterns reinforce internal relationships between blocks</a:t>
            </a:r>
          </a:p>
          <a:p>
            <a:pPr lvl="1" marL="1160723" indent="-507816" defTabSz="566674">
              <a:spcBef>
                <a:spcPts val="4000"/>
              </a:spcBef>
              <a:buSzPct val="100000"/>
              <a:buFontTx/>
              <a:buAutoNum type="arabicPeriod" startAt="1"/>
              <a:defRPr sz="2716"/>
            </a:pPr>
            <a:r>
              <a:t>Pitch exploration in first three blocks creates larger continuous unit</a:t>
            </a:r>
          </a:p>
          <a:p>
            <a:pPr marL="507816" indent="-507816" defTabSz="566674">
              <a:spcBef>
                <a:spcPts val="4000"/>
              </a:spcBef>
              <a:buSzPct val="100000"/>
              <a:buFontTx/>
              <a:buAutoNum type="arabicPeriod" startAt="1"/>
              <a:defRPr sz="2716"/>
            </a:pPr>
            <a:r>
              <a:t>The specific Dasian regions explored depend on the distribution of semitones that “fill in” each pentatonic framework. </a:t>
            </a:r>
          </a:p>
          <a:p>
            <a:pPr lvl="1" marL="1160723" indent="-507816" defTabSz="566674">
              <a:spcBef>
                <a:spcPts val="4000"/>
              </a:spcBef>
              <a:buSzPct val="100000"/>
              <a:buFontTx/>
              <a:buAutoNum type="arabicPeriod" startAt="1"/>
              <a:defRPr sz="2716"/>
            </a:pPr>
            <a:r>
              <a:t>Polymodal scope of fixed refrains expanded in later rotations</a:t>
            </a:r>
          </a:p>
          <a:p>
            <a:pPr lvl="1" marL="1160723" indent="-507816" defTabSz="566674">
              <a:spcBef>
                <a:spcPts val="4000"/>
              </a:spcBef>
              <a:buSzPct val="100000"/>
              <a:buFontTx/>
              <a:buAutoNum type="arabicPeriod" startAt="1"/>
              <a:defRPr sz="2716"/>
            </a:pPr>
            <a:r>
              <a:t>Relation between superimposed layers changes at every rotation</a:t>
            </a:r>
          </a:p>
          <a:p>
            <a:pPr marL="507816" indent="-507816" defTabSz="566674">
              <a:spcBef>
                <a:spcPts val="4000"/>
              </a:spcBef>
              <a:buSzPct val="100000"/>
              <a:buFontTx/>
              <a:buAutoNum type="arabicPeriod" startAt="1"/>
              <a:defRPr sz="2716"/>
            </a:pPr>
            <a:r>
              <a:t>Dasian approach clarifies and reinforces the claim for a strong closure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Claim for strong closure"/>
          <p:cNvSpPr txBox="1"/>
          <p:nvPr>
            <p:ph type="title"/>
          </p:nvPr>
        </p:nvSpPr>
        <p:spPr>
          <a:prstGeom prst="rect">
            <a:avLst/>
          </a:prstGeom>
        </p:spPr>
        <p:txBody>
          <a:bodyPr/>
          <a:lstStyle/>
          <a:p>
            <a:pPr/>
            <a:r>
              <a:t>Claim for strong closure</a:t>
            </a:r>
          </a:p>
        </p:txBody>
      </p:sp>
      <p:sp>
        <p:nvSpPr>
          <p:cNvPr id="231" name="tentative closure is offered with insertion of a new episodic variant or theme (in block G) at the end of rotation 3…"/>
          <p:cNvSpPr txBox="1"/>
          <p:nvPr>
            <p:ph type="body" idx="1"/>
          </p:nvPr>
        </p:nvSpPr>
        <p:spPr>
          <a:prstGeom prst="rect">
            <a:avLst/>
          </a:prstGeom>
        </p:spPr>
        <p:txBody>
          <a:bodyPr/>
          <a:lstStyle/>
          <a:p>
            <a:pPr marL="523522" indent="-523522">
              <a:buSzPct val="100000"/>
              <a:buFontTx/>
              <a:buAutoNum type="arabicPeriod" startAt="1"/>
            </a:pPr>
            <a:r>
              <a:t>tentative closure is offered with insertion of a new episodic variant or theme (in block G) at the end of rotation 3</a:t>
            </a:r>
          </a:p>
          <a:p>
            <a:pPr marL="523522" indent="-523522">
              <a:buSzPct val="100000"/>
              <a:buFontTx/>
              <a:buAutoNum type="arabicPeriod" startAt="1"/>
            </a:pPr>
            <a:r>
              <a:t>more emphatic and definitive closure offered through the dissolution of the refrain’s harmonic and thematic features in the contracted block C/D in rotation 4. </a:t>
            </a:r>
          </a:p>
          <a:p>
            <a:pPr marL="523522" indent="-523522">
              <a:buSzPct val="100000"/>
              <a:buFontTx/>
              <a:buAutoNum type="arabicPeriod" startAt="1"/>
            </a:pPr>
            <a:r>
              <a:t>The alteration of formal patterns at the end of the movement also provides a solution for the compositional problem posed by a cyclic form: how to articulate a closure without leading into a new rotation.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Bartoks Piano Sonata iii.png" descr="Bartoks Piano Sonata iii.png"/>
          <p:cNvPicPr>
            <a:picLocks noChangeAspect="1"/>
          </p:cNvPicPr>
          <p:nvPr/>
        </p:nvPicPr>
        <p:blipFill>
          <a:blip r:embed="rId2">
            <a:extLst/>
          </a:blip>
          <a:stretch>
            <a:fillRect/>
          </a:stretch>
        </p:blipFill>
        <p:spPr>
          <a:xfrm>
            <a:off x="0" y="643134"/>
            <a:ext cx="13004800" cy="8467332"/>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2">
            <a:extLst/>
          </a:blip>
          <a:stretch>
            <a:fillRect/>
          </a:stretch>
        </p:blipFill>
        <p:spPr>
          <a:xfrm>
            <a:off x="1212850" y="584200"/>
            <a:ext cx="10579100" cy="8585200"/>
          </a:xfrm>
          <a:prstGeom prst="rect">
            <a:avLst/>
          </a:prstGeom>
          <a:ln w="12700">
            <a:miter lim="400000"/>
          </a:ln>
        </p:spPr>
      </p:pic>
      <p:pic>
        <p:nvPicPr>
          <p:cNvPr id="236" name="Bartok_sonata_iii_1-19.m4a" descr="Bartok_sonata_iii_1-19.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133666" y="8559800"/>
            <a:ext cx="571501"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142999" fill="hold"/>
                                        <p:tgtEl>
                                          <p:spTgt spid="23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Image" descr="Image"/>
          <p:cNvPicPr>
            <a:picLocks noChangeAspect="1"/>
          </p:cNvPicPr>
          <p:nvPr/>
        </p:nvPicPr>
        <p:blipFill>
          <a:blip r:embed="rId2">
            <a:extLst/>
          </a:blip>
          <a:stretch>
            <a:fillRect/>
          </a:stretch>
        </p:blipFill>
        <p:spPr>
          <a:xfrm>
            <a:off x="1199709" y="301728"/>
            <a:ext cx="9395531" cy="9380941"/>
          </a:xfrm>
          <a:prstGeom prst="rect">
            <a:avLst/>
          </a:prstGeom>
          <a:ln w="12700">
            <a:miter lim="400000"/>
          </a:ln>
        </p:spPr>
      </p:pic>
      <p:pic>
        <p:nvPicPr>
          <p:cNvPr id="239" name="Bartok_sonata_iii_20-40.m4a" descr="Bartok_sonata_iii_20-40.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1057466" y="8212666"/>
            <a:ext cx="571501" cy="571501"/>
          </a:xfrm>
          <a:prstGeom prst="rect">
            <a:avLst/>
          </a:prstGeom>
          <a:ln w="12700">
            <a:miter lim="400000"/>
          </a:ln>
        </p:spPr>
      </p:pic>
      <p:sp>
        <p:nvSpPr>
          <p:cNvPr id="240" name="Blocks B transitional: short scale segments overlap and modulate through different diatonic regions.…"/>
          <p:cNvSpPr txBox="1"/>
          <p:nvPr/>
        </p:nvSpPr>
        <p:spPr>
          <a:xfrm>
            <a:off x="939800" y="2047097"/>
            <a:ext cx="11400301" cy="3441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Blocks B transitional: short scale segments overlap and modulate through different diatonic regions. </a:t>
            </a:r>
          </a:p>
          <a:p>
            <a:pPr algn="l"/>
          </a:p>
          <a:p>
            <a:pPr algn="l"/>
            <a:r>
              <a:t>Passage in rotation 1 (mm. 20–38) builds up a forward-driving counterpoint of partially overlapping diatonic scale segments, culminating in polychords at m. 38.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38"/>
                                        </p:tgtEl>
                                        <p:attrNameLst>
                                          <p:attrName>style.visibility</p:attrName>
                                        </p:attrNameLst>
                                      </p:cBhvr>
                                      <p:to>
                                        <p:strVal val="visible"/>
                                      </p:to>
                                    </p:set>
                                    <p:animEffect filter="dissolve" transition="in">
                                      <p:cBhvr>
                                        <p:cTn id="7" dur="1000"/>
                                        <p:tgtEl>
                                          <p:spTgt spid="238"/>
                                        </p:tgtEl>
                                      </p:cBhvr>
                                    </p:animEffect>
                                  </p:childTnLst>
                                </p:cTn>
                              </p:par>
                            </p:childTnLst>
                          </p:cTn>
                        </p:par>
                        <p:par>
                          <p:cTn id="8" fill="hold">
                            <p:stCondLst>
                              <p:cond delay="1000"/>
                            </p:stCondLst>
                            <p:childTnLst>
                              <p:par>
                                <p:cTn id="9" presetClass="exit" nodeType="afterEffect" presetID="9" grpId="2" fill="hold">
                                  <p:stCondLst>
                                    <p:cond delay="0"/>
                                  </p:stCondLst>
                                  <p:iterate type="el" backwards="0">
                                    <p:tmAbs val="0"/>
                                  </p:iterate>
                                  <p:childTnLst>
                                    <p:animEffect filter="dissolve" transition="out">
                                      <p:cBhvr>
                                        <p:cTn id="10" dur="1000" fill="hold"/>
                                        <p:tgtEl>
                                          <p:spTgt spid="240"/>
                                        </p:tgtEl>
                                      </p:cBhvr>
                                    </p:animEffect>
                                    <p:set>
                                      <p:cBhvr>
                                        <p:cTn id="11" fill="hold">
                                          <p:stCondLst>
                                            <p:cond delay="999"/>
                                          </p:stCondLst>
                                        </p:cTn>
                                        <p:tgtEl>
                                          <p:spTgt spid="24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Class="mediacall" nodeType="clickEffect" presetSubtype="0" presetID="1" grpId="3" fill="hold">
                                  <p:stCondLst>
                                    <p:cond delay="0"/>
                                  </p:stCondLst>
                                  <p:childTnLst>
                                    <p:cmd type="call" cmd="playFrom(0.0)">
                                      <p:cBhvr>
                                        <p:cTn id="15" dur="16440000" fill="hold"/>
                                        <p:tgtEl>
                                          <p:spTgt spid="2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6" fill="hold" display="0">
                  <p:stCondLst>
                    <p:cond delay="indefinite"/>
                  </p:stCondLst>
                </p:cTn>
                <p:tgtEl>
                  <p:spTgt spid="239"/>
                </p:tgtEl>
              </p:cMediaNode>
            </p:audio>
          </p:childTnLst>
        </p:cTn>
      </p:par>
    </p:tnLst>
    <p:bldLst>
      <p:bldP build="whole" bldLvl="1" animBg="1" rev="0" advAuto="0" spid="240" grpId="2"/>
      <p:bldP build="whole" bldLvl="1" animBg="1" rev="0" advAuto="0" spid="23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a:extLst/>
          </a:blip>
          <a:stretch>
            <a:fillRect/>
          </a:stretch>
        </p:blipFill>
        <p:spPr>
          <a:xfrm>
            <a:off x="425602" y="486833"/>
            <a:ext cx="11506918" cy="4422972"/>
          </a:xfrm>
          <a:prstGeom prst="rect">
            <a:avLst/>
          </a:prstGeom>
          <a:ln w="12700">
            <a:miter lim="400000"/>
          </a:ln>
        </p:spPr>
      </p:pic>
      <p:sp>
        <p:nvSpPr>
          <p:cNvPr id="243" name="“modulation” from “D-Mixolydian” region (B1l ) toward “E-Mixolydian” region (B4), accomplished through upward transposition by P5 of certain scale segments on both hands"/>
          <p:cNvSpPr txBox="1"/>
          <p:nvPr/>
        </p:nvSpPr>
        <p:spPr>
          <a:xfrm>
            <a:off x="748941" y="6095544"/>
            <a:ext cx="11506918" cy="15757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200"/>
            </a:lvl1pPr>
          </a:lstStyle>
          <a:p>
            <a:pPr/>
            <a:r>
              <a:t>“modulation” from “D-Mixolydian” region (B1l ) toward “E-Mixolydian” region (B4), accomplished through upward transposition by P5 of certain scale segments on both hands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Image" descr="Image"/>
          <p:cNvPicPr>
            <a:picLocks noChangeAspect="1"/>
          </p:cNvPicPr>
          <p:nvPr/>
        </p:nvPicPr>
        <p:blipFill>
          <a:blip r:embed="rId2">
            <a:extLst/>
          </a:blip>
          <a:stretch>
            <a:fillRect/>
          </a:stretch>
        </p:blipFill>
        <p:spPr>
          <a:xfrm>
            <a:off x="1964864" y="223218"/>
            <a:ext cx="9075072" cy="6439078"/>
          </a:xfrm>
          <a:prstGeom prst="rect">
            <a:avLst/>
          </a:prstGeom>
          <a:ln w="12700">
            <a:miter lim="400000"/>
          </a:ln>
        </p:spPr>
      </p:pic>
      <p:sp>
        <p:nvSpPr>
          <p:cNvPr id="246" name="B1l and B4 symmetrical, overlapping space elements (A, 1) &amp; (B, 2)…"/>
          <p:cNvSpPr txBox="1"/>
          <p:nvPr/>
        </p:nvSpPr>
        <p:spPr>
          <a:xfrm>
            <a:off x="698141" y="6491050"/>
            <a:ext cx="11959091" cy="301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pPr>
            <a:r>
              <a:t>B1l and B4 symmetrical, overlapping space elements (A, 1) &amp; (B, 2)</a:t>
            </a:r>
          </a:p>
          <a:p>
            <a:pPr algn="l">
              <a:defRPr sz="2800"/>
            </a:pPr>
            <a:r>
              <a:t>succession of segments shifts clockwise </a:t>
            </a:r>
          </a:p>
          <a:p>
            <a:pPr algn="l">
              <a:defRPr sz="2800"/>
            </a:pPr>
            <a:r>
              <a:rPr b="1">
                <a:latin typeface="Helvetica Neue"/>
                <a:ea typeface="Helvetica Neue"/>
                <a:cs typeface="Helvetica Neue"/>
                <a:sym typeface="Helvetica Neue"/>
              </a:rPr>
              <a:t>rh</a:t>
            </a:r>
            <a:r>
              <a:t> F♯–C♯–G♯, lh G–D–A modeled by transpositio </a:t>
            </a:r>
            <a:r>
              <a:rPr b="1">
                <a:latin typeface="Helvetica Neue"/>
                <a:ea typeface="Helvetica Neue"/>
                <a:cs typeface="Helvetica Neue"/>
                <a:sym typeface="Helvetica Neue"/>
              </a:rPr>
              <a:t>(p)</a:t>
            </a:r>
            <a:r>
              <a:t>, </a:t>
            </a:r>
          </a:p>
          <a:p>
            <a:pPr lvl="1" algn="l">
              <a:defRPr sz="2800"/>
            </a:pPr>
            <a:r>
              <a:t>(F♯, 3) → (C♯, 3) → (G♯, 3), and (p), (G, 1) → (D, 1) → (A, 1)</a:t>
            </a:r>
          </a:p>
          <a:p>
            <a:pPr algn="l">
              <a:defRPr sz="2800"/>
            </a:pPr>
            <a:r>
              <a:t>chromatic </a:t>
            </a:r>
            <a:r>
              <a:rPr b="1">
                <a:latin typeface="Helvetica Neue"/>
                <a:ea typeface="Helvetica Neue"/>
                <a:cs typeface="Helvetica Neue"/>
                <a:sym typeface="Helvetica Neue"/>
              </a:rPr>
              <a:t>mismatches</a:t>
            </a:r>
            <a:r>
              <a:t> modeled by transformatio </a:t>
            </a:r>
            <a:r>
              <a:rPr b="1">
                <a:latin typeface="Helvetica Neue"/>
                <a:ea typeface="Helvetica Neue"/>
                <a:cs typeface="Helvetica Neue"/>
                <a:sym typeface="Helvetica Neue"/>
              </a:rPr>
              <a:t>(f )</a:t>
            </a:r>
            <a:r>
              <a:t>, </a:t>
            </a:r>
          </a:p>
          <a:p>
            <a:pPr lvl="1" algn="l">
              <a:defRPr sz="2800"/>
            </a:pPr>
            <a:r>
              <a:t>(F, 0) → (F♯, 3), (C, 0) → (C♯, 3), and (G, 0) → (G♯, 3)</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Bartók’s polymodal chromaticism"/>
          <p:cNvSpPr txBox="1"/>
          <p:nvPr>
            <p:ph type="title"/>
          </p:nvPr>
        </p:nvSpPr>
        <p:spPr>
          <a:prstGeom prst="rect">
            <a:avLst/>
          </a:prstGeom>
        </p:spPr>
        <p:txBody>
          <a:bodyPr/>
          <a:lstStyle/>
          <a:p>
            <a:pPr/>
            <a:r>
              <a:t>Bartók’s polymodal chromaticism</a:t>
            </a:r>
          </a:p>
        </p:txBody>
      </p:sp>
      <p:sp>
        <p:nvSpPr>
          <p:cNvPr id="154" name="Bartók superimposes a Lydian and Phrygian pentachord with a common fundamental tone to get a diatonic pentachord filled out with all the possible flat and sharp degrees."/>
          <p:cNvSpPr txBox="1"/>
          <p:nvPr>
            <p:ph type="body" sz="quarter" idx="1"/>
          </p:nvPr>
        </p:nvSpPr>
        <p:spPr>
          <a:xfrm>
            <a:off x="571500" y="2222500"/>
            <a:ext cx="11172825" cy="1703454"/>
          </a:xfrm>
          <a:prstGeom prst="rect">
            <a:avLst/>
          </a:prstGeom>
        </p:spPr>
        <p:txBody>
          <a:bodyPr/>
          <a:lstStyle/>
          <a:p>
            <a:pPr/>
            <a:r>
              <a:t>Bartók superimposes a Lydian and Phrygian pentachord with a common fundamental tone to get a diatonic pentachord filled out with all the possible flat and sharp degrees. </a:t>
            </a:r>
          </a:p>
        </p:txBody>
      </p:sp>
      <p:pic>
        <p:nvPicPr>
          <p:cNvPr id="155" name="1 B x.png" descr="1 B x.png"/>
          <p:cNvPicPr>
            <a:picLocks noChangeAspect="1"/>
          </p:cNvPicPr>
          <p:nvPr/>
        </p:nvPicPr>
        <p:blipFill>
          <a:blip r:embed="rId2">
            <a:extLst/>
          </a:blip>
          <a:stretch>
            <a:fillRect/>
          </a:stretch>
        </p:blipFill>
        <p:spPr>
          <a:xfrm>
            <a:off x="1881716" y="4173474"/>
            <a:ext cx="9006055" cy="2763412"/>
          </a:xfrm>
          <a:prstGeom prst="rect">
            <a:avLst/>
          </a:prstGeom>
          <a:ln w="12700">
            <a:miter lim="400000"/>
          </a:ln>
        </p:spPr>
      </p:pic>
      <p:sp>
        <p:nvSpPr>
          <p:cNvPr id="156" name="Bartók’s musical illustration of “polymodal chromaticism”"/>
          <p:cNvSpPr txBox="1"/>
          <p:nvPr/>
        </p:nvSpPr>
        <p:spPr>
          <a:xfrm>
            <a:off x="2109372" y="7213563"/>
            <a:ext cx="9316479" cy="498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lvl1pPr>
          </a:lstStyle>
          <a:p>
            <a:pPr/>
            <a:r>
              <a:t>Bartók’s musical illustration of “polymodal chromaticism”</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2">
            <a:extLst/>
          </a:blip>
          <a:stretch>
            <a:fillRect/>
          </a:stretch>
        </p:blipFill>
        <p:spPr>
          <a:xfrm>
            <a:off x="2142158" y="1151466"/>
            <a:ext cx="8445409" cy="791455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age" descr="Image"/>
          <p:cNvPicPr>
            <a:picLocks noChangeAspect="1"/>
          </p:cNvPicPr>
          <p:nvPr/>
        </p:nvPicPr>
        <p:blipFill>
          <a:blip r:embed="rId2">
            <a:extLst/>
          </a:blip>
          <a:stretch>
            <a:fillRect/>
          </a:stretch>
        </p:blipFill>
        <p:spPr>
          <a:xfrm>
            <a:off x="897323" y="2971800"/>
            <a:ext cx="11210154" cy="3388278"/>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2">
            <a:extLst/>
          </a:blip>
          <a:srcRect l="0" t="0" r="0" b="68505"/>
          <a:stretch>
            <a:fillRect/>
          </a:stretch>
        </p:blipFill>
        <p:spPr>
          <a:xfrm>
            <a:off x="931862" y="1898650"/>
            <a:ext cx="11140904" cy="3189256"/>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 descr="Image"/>
          <p:cNvPicPr>
            <a:picLocks noChangeAspect="1"/>
          </p:cNvPicPr>
          <p:nvPr/>
        </p:nvPicPr>
        <p:blipFill>
          <a:blip r:embed="rId2">
            <a:extLst/>
          </a:blip>
          <a:srcRect l="4574" t="31760" r="26510" b="2890"/>
          <a:stretch>
            <a:fillRect/>
          </a:stretch>
        </p:blipFill>
        <p:spPr>
          <a:xfrm>
            <a:off x="1890712" y="901898"/>
            <a:ext cx="9223267" cy="794973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Image" descr="Image"/>
          <p:cNvPicPr>
            <a:picLocks noChangeAspect="1"/>
          </p:cNvPicPr>
          <p:nvPr/>
        </p:nvPicPr>
        <p:blipFill>
          <a:blip r:embed="rId2">
            <a:extLst/>
          </a:blip>
          <a:stretch>
            <a:fillRect/>
          </a:stretch>
        </p:blipFill>
        <p:spPr>
          <a:xfrm>
            <a:off x="1105202" y="988517"/>
            <a:ext cx="10263415" cy="747176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1285773" y="448463"/>
            <a:ext cx="10433254" cy="8856674"/>
          </a:xfrm>
          <a:prstGeom prst="rect">
            <a:avLst/>
          </a:prstGeom>
          <a:ln w="12700">
            <a:miter lim="400000"/>
          </a:ln>
        </p:spPr>
      </p:pic>
      <p:pic>
        <p:nvPicPr>
          <p:cNvPr id="259" name="Piano_Sonata_3.Allegro_Molto.m4a" descr="Piano_Sonata_3.Allegro_Molto.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930466" y="783166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03197006" fill="hold"/>
                                        <p:tgtEl>
                                          <p:spTgt spid="25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1663021" y="1454150"/>
            <a:ext cx="10283446" cy="648235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Image" descr="Image"/>
          <p:cNvPicPr>
            <a:picLocks noChangeAspect="1"/>
          </p:cNvPicPr>
          <p:nvPr/>
        </p:nvPicPr>
        <p:blipFill>
          <a:blip r:embed="rId2">
            <a:extLst/>
          </a:blip>
          <a:stretch>
            <a:fillRect/>
          </a:stretch>
        </p:blipFill>
        <p:spPr>
          <a:xfrm>
            <a:off x="1481646" y="2319866"/>
            <a:ext cx="9704938" cy="4498739"/>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2">
            <a:extLst/>
          </a:blip>
          <a:stretch>
            <a:fillRect/>
          </a:stretch>
        </p:blipFill>
        <p:spPr>
          <a:xfrm>
            <a:off x="1458390" y="632883"/>
            <a:ext cx="9317560" cy="884683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Bartók’s polymodal chromaticism"/>
          <p:cNvSpPr txBox="1"/>
          <p:nvPr>
            <p:ph type="title"/>
          </p:nvPr>
        </p:nvSpPr>
        <p:spPr>
          <a:prstGeom prst="rect">
            <a:avLst/>
          </a:prstGeom>
        </p:spPr>
        <p:txBody>
          <a:bodyPr/>
          <a:lstStyle/>
          <a:p>
            <a:pPr/>
            <a:r>
              <a:t>Bartók’s polymodal chromaticism</a:t>
            </a:r>
          </a:p>
        </p:txBody>
      </p:sp>
      <p:sp>
        <p:nvSpPr>
          <p:cNvPr id="159" name="But these chromatic degrees are totally different in their function from altered chord degrees: they are diatonic ingredients of a diatonic modal scale.…"/>
          <p:cNvSpPr txBox="1"/>
          <p:nvPr>
            <p:ph type="body" idx="1"/>
          </p:nvPr>
        </p:nvSpPr>
        <p:spPr>
          <a:prstGeom prst="rect">
            <a:avLst/>
          </a:prstGeom>
        </p:spPr>
        <p:txBody>
          <a:bodyPr/>
          <a:lstStyle/>
          <a:p>
            <a:pPr/>
            <a:r>
              <a:t>But these chromatic degrees are totally different in their function from altered chord degrees: they are diatonic ingredients of a diatonic modal scale.</a:t>
            </a:r>
          </a:p>
          <a:p>
            <a:pPr/>
            <a:r>
              <a:t>Polymodal chromaticism reconciles that</a:t>
            </a:r>
          </a:p>
          <a:p>
            <a:pPr lvl="1"/>
            <a:r>
              <a:t>(1) the global chromatic space combines diatonically coherent strata </a:t>
            </a:r>
          </a:p>
          <a:p>
            <a:pPr lvl="1"/>
            <a:r>
              <a:t>(2) an underlying harmonic principle (“a common fundamental tone”) coordinates the strata.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A cyclic model"/>
          <p:cNvSpPr txBox="1"/>
          <p:nvPr>
            <p:ph type="title"/>
          </p:nvPr>
        </p:nvSpPr>
        <p:spPr>
          <a:prstGeom prst="rect">
            <a:avLst/>
          </a:prstGeom>
        </p:spPr>
        <p:txBody>
          <a:bodyPr/>
          <a:lstStyle/>
          <a:p>
            <a:pPr/>
            <a:r>
              <a:t>A cyclic model </a:t>
            </a:r>
          </a:p>
        </p:txBody>
      </p:sp>
      <p:sp>
        <p:nvSpPr>
          <p:cNvPr id="162" name="The Dasian space generalizes some aspects of the medieval Dasian scale:…"/>
          <p:cNvSpPr txBox="1"/>
          <p:nvPr>
            <p:ph type="body" idx="1"/>
          </p:nvPr>
        </p:nvSpPr>
        <p:spPr>
          <a:prstGeom prst="rect">
            <a:avLst/>
          </a:prstGeom>
        </p:spPr>
        <p:txBody>
          <a:bodyPr/>
          <a:lstStyle/>
          <a:p>
            <a:pPr/>
            <a:r>
              <a:t>The Dasian space generalizes some aspects of the medieval Dasian scale: </a:t>
            </a:r>
          </a:p>
          <a:p>
            <a:pPr lvl="1"/>
            <a:r>
              <a:t>affinity relations at the P5 of the four modal qualities that a given note can assume in any diatonic collection; </a:t>
            </a:r>
          </a:p>
          <a:p>
            <a:pPr lvl="1"/>
            <a:r>
              <a:t>the group-theoretical properties that result from the coordination (order pairs) of  pcs and modal qualities.</a:t>
            </a:r>
          </a:p>
          <a:p>
            <a:pPr/>
            <a:r>
              <a:t>Affinity spaces generalize some of the  group-theoretical properties that model relations between nondiatonic scalar materials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2 Dasian scale.png" descr="2 Dasian scale.png"/>
          <p:cNvPicPr>
            <a:picLocks noChangeAspect="1"/>
          </p:cNvPicPr>
          <p:nvPr/>
        </p:nvPicPr>
        <p:blipFill>
          <a:blip r:embed="rId2">
            <a:extLst/>
          </a:blip>
          <a:stretch>
            <a:fillRect/>
          </a:stretch>
        </p:blipFill>
        <p:spPr>
          <a:xfrm>
            <a:off x="1025094" y="884766"/>
            <a:ext cx="11417301" cy="3581401"/>
          </a:xfrm>
          <a:prstGeom prst="rect">
            <a:avLst/>
          </a:prstGeom>
          <a:ln w="12700">
            <a:miter lim="400000"/>
          </a:ln>
        </p:spPr>
      </p:pic>
      <p:sp>
        <p:nvSpPr>
          <p:cNvPr id="165" name="The Dasian space"/>
          <p:cNvSpPr txBox="1"/>
          <p:nvPr/>
        </p:nvSpPr>
        <p:spPr>
          <a:xfrm>
            <a:off x="2075505" y="275722"/>
            <a:ext cx="9316479" cy="498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lvl1pPr>
          </a:lstStyle>
          <a:p>
            <a:pPr/>
            <a:r>
              <a:t>The Dasian space</a:t>
            </a:r>
          </a:p>
        </p:txBody>
      </p:sp>
      <p:sp>
        <p:nvSpPr>
          <p:cNvPr id="166" name="Four TST (tone–semitone–tone) tetrachords, separated by tone of disjunction, plus two “residual” notes.…"/>
          <p:cNvSpPr txBox="1"/>
          <p:nvPr/>
        </p:nvSpPr>
        <p:spPr>
          <a:xfrm>
            <a:off x="960783" y="5287433"/>
            <a:ext cx="11545924" cy="37496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6127" indent="-486127" algn="l">
              <a:buSzPct val="100000"/>
              <a:buAutoNum type="arabicPeriod" startAt="1"/>
              <a:defRPr sz="2600"/>
            </a:pPr>
            <a:r>
              <a:t>Four TST (tone–semitone–tone) tetrachords, separated by tone of disjunction, plus two “residual” notes.</a:t>
            </a:r>
          </a:p>
          <a:p>
            <a:pPr marL="486127" indent="-486127" algn="l">
              <a:buSzPct val="100000"/>
              <a:buAutoNum type="arabicPeriod" startAt="1"/>
              <a:defRPr sz="2600"/>
            </a:pPr>
          </a:p>
          <a:p>
            <a:pPr marL="486127" indent="-486127" algn="l">
              <a:buSzPct val="100000"/>
              <a:buAutoNum type="arabicPeriod" startAt="3"/>
              <a:defRPr sz="2600"/>
            </a:pPr>
            <a:r>
              <a:t>Each tetrachord embeds the four modal qualities—protus, deuterus, tritus, and tetrardus—defined by relative position of a note with respect to the interval pattern of the tetrachord. </a:t>
            </a:r>
          </a:p>
          <a:p>
            <a:pPr marL="486127" indent="-486127" algn="l">
              <a:buSzPct val="100000"/>
              <a:buAutoNum type="arabicPeriod" startAt="3"/>
              <a:defRPr sz="2600"/>
            </a:pPr>
          </a:p>
          <a:p>
            <a:pPr marL="486127" indent="-486127" algn="l">
              <a:buSzPct val="100000"/>
              <a:buAutoNum type="arabicPeriod" startAt="5"/>
              <a:defRPr sz="2600"/>
            </a:pPr>
            <a:r>
              <a:t>The scalar arrangement of the Dasian scale privileges affinity relations at the P5, as opposed to octave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The Dasian space is closed"/>
          <p:cNvSpPr txBox="1"/>
          <p:nvPr>
            <p:ph type="title"/>
          </p:nvPr>
        </p:nvSpPr>
        <p:spPr>
          <a:prstGeom prst="rect">
            <a:avLst/>
          </a:prstGeom>
        </p:spPr>
        <p:txBody>
          <a:bodyPr/>
          <a:lstStyle/>
          <a:p>
            <a:pPr/>
            <a:r>
              <a:t>The Dasian space is closed</a:t>
            </a:r>
          </a:p>
        </p:txBody>
      </p:sp>
      <p:sp>
        <p:nvSpPr>
          <p:cNvPr id="169" name="an ordered cycle of 48 space elements;…"/>
          <p:cNvSpPr txBox="1"/>
          <p:nvPr>
            <p:ph type="body" idx="1"/>
          </p:nvPr>
        </p:nvSpPr>
        <p:spPr>
          <a:prstGeom prst="rect">
            <a:avLst/>
          </a:prstGeom>
        </p:spPr>
        <p:txBody>
          <a:bodyPr/>
          <a:lstStyle/>
          <a:p>
            <a:pPr marL="450229" indent="-450229" defTabSz="502412">
              <a:spcBef>
                <a:spcPts val="3600"/>
              </a:spcBef>
              <a:buSzPct val="100000"/>
              <a:buFontTx/>
              <a:buAutoNum type="arabicPeriod" startAt="1"/>
              <a:defRPr sz="2408"/>
            </a:pPr>
            <a:r>
              <a:t>an ordered cycle of </a:t>
            </a:r>
            <a:r>
              <a:rPr b="1">
                <a:latin typeface="Helvetica Neue"/>
                <a:ea typeface="Helvetica Neue"/>
                <a:cs typeface="Helvetica Neue"/>
                <a:sym typeface="Helvetica Neue"/>
              </a:rPr>
              <a:t>48 space elements</a:t>
            </a:r>
            <a:r>
              <a:t>; </a:t>
            </a:r>
          </a:p>
          <a:p>
            <a:pPr lvl="1" marL="1029095" indent="-450229" defTabSz="502412">
              <a:spcBef>
                <a:spcPts val="3600"/>
              </a:spcBef>
              <a:buSzPct val="100000"/>
              <a:buFontTx/>
              <a:buAutoNum type="arabicPeriod" startAt="1"/>
              <a:defRPr sz="2408"/>
            </a:pPr>
            <a:r>
              <a:t>each </a:t>
            </a:r>
            <a:r>
              <a:rPr b="1">
                <a:latin typeface="Helvetica Neue"/>
                <a:ea typeface="Helvetica Neue"/>
                <a:cs typeface="Helvetica Neue"/>
                <a:sym typeface="Helvetica Neue"/>
              </a:rPr>
              <a:t>pc</a:t>
            </a:r>
            <a:r>
              <a:t> appears 4 times at different modal quality (</a:t>
            </a:r>
            <a:r>
              <a:rPr b="1">
                <a:latin typeface="Helvetica Neue"/>
                <a:ea typeface="Helvetica Neue"/>
                <a:cs typeface="Helvetica Neue"/>
                <a:sym typeface="Helvetica Neue"/>
              </a:rPr>
              <a:t>mq</a:t>
            </a:r>
            <a:r>
              <a:t>) positions,</a:t>
            </a:r>
          </a:p>
          <a:p>
            <a:pPr lvl="1" marL="1029095" indent="-450229" defTabSz="502412">
              <a:spcBef>
                <a:spcPts val="3600"/>
              </a:spcBef>
              <a:buSzPct val="100000"/>
              <a:buFontTx/>
              <a:buAutoNum type="arabicPeriod" startAt="1"/>
              <a:defRPr sz="2408"/>
            </a:pPr>
            <a:r>
              <a:t>each </a:t>
            </a:r>
            <a:r>
              <a:rPr b="1">
                <a:latin typeface="Helvetica Neue"/>
                <a:ea typeface="Helvetica Neue"/>
                <a:cs typeface="Helvetica Neue"/>
                <a:sym typeface="Helvetica Neue"/>
              </a:rPr>
              <a:t>modal quality </a:t>
            </a:r>
            <a:r>
              <a:t>appears 12 times at different  </a:t>
            </a:r>
            <a:r>
              <a:rPr b="1">
                <a:latin typeface="Helvetica Neue"/>
                <a:ea typeface="Helvetica Neue"/>
                <a:cs typeface="Helvetica Neue"/>
                <a:sym typeface="Helvetica Neue"/>
              </a:rPr>
              <a:t>pc</a:t>
            </a:r>
            <a:r>
              <a:t> equivalences</a:t>
            </a:r>
          </a:p>
          <a:p>
            <a:pPr lvl="1" marL="1029095" indent="-450229" defTabSz="502412">
              <a:spcBef>
                <a:spcPts val="3600"/>
              </a:spcBef>
              <a:buSzPct val="100000"/>
              <a:buFontTx/>
              <a:buAutoNum type="arabicPeriod" startAt="1"/>
              <a:defRPr sz="2408"/>
            </a:pPr>
            <a:r>
              <a:t>The four medieval modal qualities are relabeled as </a:t>
            </a:r>
            <a:r>
              <a:rPr b="1">
                <a:latin typeface="Helvetica Neue"/>
                <a:ea typeface="Helvetica Neue"/>
                <a:cs typeface="Helvetica Neue"/>
                <a:sym typeface="Helvetica Neue"/>
              </a:rPr>
              <a:t>cyclic order positions</a:t>
            </a:r>
            <a:endParaRPr b="1">
              <a:latin typeface="Helvetica Neue"/>
              <a:ea typeface="Helvetica Neue"/>
              <a:cs typeface="Helvetica Neue"/>
              <a:sym typeface="Helvetica Neue"/>
            </a:endParaRPr>
          </a:p>
          <a:p>
            <a:pPr lvl="1" marL="1029095" indent="-450229" defTabSz="502412">
              <a:spcBef>
                <a:spcPts val="3600"/>
              </a:spcBef>
              <a:buSzPct val="100000"/>
              <a:buFontTx/>
              <a:buAutoNum type="arabicPeriod" startAt="1"/>
              <a:defRPr sz="2408"/>
            </a:pPr>
            <a:r>
              <a:rPr b="1">
                <a:latin typeface="Helvetica Neue"/>
                <a:ea typeface="Helvetica Neue"/>
                <a:cs typeface="Helvetica Neue"/>
                <a:sym typeface="Helvetica Neue"/>
              </a:rPr>
              <a:t>protus</a:t>
            </a:r>
            <a:r>
              <a:t> = mq(2), </a:t>
            </a:r>
            <a:r>
              <a:rPr b="1">
                <a:latin typeface="Helvetica Neue"/>
                <a:ea typeface="Helvetica Neue"/>
                <a:cs typeface="Helvetica Neue"/>
                <a:sym typeface="Helvetica Neue"/>
              </a:rPr>
              <a:t>deuterus</a:t>
            </a:r>
            <a:r>
              <a:t> = mq(3), </a:t>
            </a:r>
            <a:r>
              <a:rPr b="1">
                <a:latin typeface="Helvetica Neue"/>
                <a:ea typeface="Helvetica Neue"/>
                <a:cs typeface="Helvetica Neue"/>
                <a:sym typeface="Helvetica Neue"/>
              </a:rPr>
              <a:t>tritus</a:t>
            </a:r>
            <a:r>
              <a:t> = mq(0), and </a:t>
            </a:r>
            <a:r>
              <a:rPr b="1">
                <a:latin typeface="Helvetica Neue"/>
                <a:ea typeface="Helvetica Neue"/>
                <a:cs typeface="Helvetica Neue"/>
                <a:sym typeface="Helvetica Neue"/>
              </a:rPr>
              <a:t>tetrardus</a:t>
            </a:r>
            <a:r>
              <a:t> = mq(1). </a:t>
            </a:r>
          </a:p>
          <a:p>
            <a:pPr lvl="1" marL="1029095" indent="-450229" defTabSz="502412">
              <a:spcBef>
                <a:spcPts val="3600"/>
              </a:spcBef>
              <a:buSzPct val="100000"/>
              <a:buFontTx/>
              <a:buAutoNum type="arabicPeriod" startAt="1"/>
              <a:defRPr sz="2408"/>
            </a:pPr>
            <a:r>
              <a:t>The ordering 〈mq(0), mq(1), mq(2), mq(3)〉 </a:t>
            </a:r>
            <a:r>
              <a:rPr b="1">
                <a:latin typeface="Helvetica Neue"/>
                <a:ea typeface="Helvetica Neue"/>
                <a:cs typeface="Helvetica Neue"/>
                <a:sym typeface="Helvetica Neue"/>
              </a:rPr>
              <a:t>privileges</a:t>
            </a:r>
            <a:r>
              <a:t> the continuity of </a:t>
            </a:r>
            <a:r>
              <a:rPr b="1">
                <a:latin typeface="Helvetica Neue"/>
                <a:ea typeface="Helvetica Neue"/>
                <a:cs typeface="Helvetica Neue"/>
                <a:sym typeface="Helvetica Neue"/>
              </a:rPr>
              <a:t>WT</a:t>
            </a:r>
            <a:r>
              <a:t> scalar adjacencies, where </a:t>
            </a:r>
            <a:r>
              <a:rPr b="1">
                <a:latin typeface="Helvetica Neue"/>
                <a:ea typeface="Helvetica Neue"/>
                <a:cs typeface="Helvetica Neue"/>
                <a:sym typeface="Helvetica Neue"/>
              </a:rPr>
              <a:t>radii</a:t>
            </a:r>
            <a:r>
              <a:t> in the figure </a:t>
            </a:r>
            <a:r>
              <a:rPr b="1">
                <a:latin typeface="Helvetica Neue"/>
                <a:ea typeface="Helvetica Neue"/>
                <a:cs typeface="Helvetica Neue"/>
                <a:sym typeface="Helvetica Neue"/>
              </a:rPr>
              <a:t>mark</a:t>
            </a:r>
            <a:r>
              <a:t> off the </a:t>
            </a:r>
            <a:r>
              <a:rPr b="1">
                <a:latin typeface="Helvetica Neue"/>
                <a:ea typeface="Helvetica Neue"/>
                <a:cs typeface="Helvetica Neue"/>
                <a:sym typeface="Helvetica Neue"/>
              </a:rPr>
              <a:t>semitone</a:t>
            </a:r>
            <a:r>
              <a:t> between neighboring positions mq(3) and mq(0).</a:t>
            </a:r>
          </a:p>
          <a:p>
            <a:pPr lvl="1" marL="1029095" indent="-450229" defTabSz="502412">
              <a:spcBef>
                <a:spcPts val="3600"/>
              </a:spcBef>
              <a:buSzPct val="100000"/>
              <a:buFontTx/>
              <a:buAutoNum type="arabicPeriod" startAt="1"/>
              <a:defRPr sz="2408"/>
            </a:pPr>
            <a:r>
              <a:t>Each </a:t>
            </a:r>
            <a:r>
              <a:rPr b="1">
                <a:latin typeface="Helvetica Neue"/>
                <a:ea typeface="Helvetica Neue"/>
                <a:cs typeface="Helvetica Neue"/>
                <a:sym typeface="Helvetica Neue"/>
              </a:rPr>
              <a:t>space element</a:t>
            </a:r>
            <a:r>
              <a:t> is uniquely defined as an </a:t>
            </a:r>
            <a:r>
              <a:rPr b="1">
                <a:latin typeface="Helvetica Neue"/>
                <a:ea typeface="Helvetica Neue"/>
                <a:cs typeface="Helvetica Neue"/>
                <a:sym typeface="Helvetica Neue"/>
              </a:rPr>
              <a:t>ordered pair</a:t>
            </a:r>
            <a:r>
              <a:t> coordinating a  pc x and a modal quality y: [pc(x), mq(y)], where 0 ≤ x ≤ 11 and 0 ≤ y ≤ 3.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he Dasian space is closed"/>
          <p:cNvSpPr txBox="1"/>
          <p:nvPr>
            <p:ph type="title"/>
          </p:nvPr>
        </p:nvSpPr>
        <p:spPr>
          <a:prstGeom prst="rect">
            <a:avLst/>
          </a:prstGeom>
        </p:spPr>
        <p:txBody>
          <a:bodyPr/>
          <a:lstStyle/>
          <a:p>
            <a:pPr/>
            <a:r>
              <a:t>The Dasian space is closed</a:t>
            </a:r>
          </a:p>
        </p:txBody>
      </p:sp>
      <p:sp>
        <p:nvSpPr>
          <p:cNvPr id="172" name="the space exhausts several larger diatonic structures related by P5 (12x):…"/>
          <p:cNvSpPr txBox="1"/>
          <p:nvPr>
            <p:ph type="body" idx="1"/>
          </p:nvPr>
        </p:nvSpPr>
        <p:spPr>
          <a:prstGeom prst="rect">
            <a:avLst/>
          </a:prstGeom>
        </p:spPr>
        <p:txBody>
          <a:bodyPr/>
          <a:lstStyle/>
          <a:p>
            <a:pPr marL="523522" indent="-523522">
              <a:buSzPct val="100000"/>
              <a:buFontTx/>
              <a:buAutoNum type="arabicPeriod" startAt="1"/>
            </a:pPr>
            <a:r>
              <a:t>the space exhausts several larger diatonic structures related by P5 (12x):</a:t>
            </a:r>
          </a:p>
          <a:p>
            <a:pPr lvl="1" marL="1196622" indent="-523522">
              <a:buSzPct val="100000"/>
              <a:buFontTx/>
              <a:buAutoNum type="arabicPeriod" startAt="1"/>
            </a:pPr>
            <a:r>
              <a:t>semitones (unique scale-step locations in the space), </a:t>
            </a:r>
          </a:p>
          <a:p>
            <a:pPr lvl="1" marL="1196622" indent="-523522">
              <a:buSzPct val="100000"/>
              <a:buFontTx/>
              <a:buAutoNum type="arabicPeriod" startAt="1"/>
            </a:pPr>
            <a:r>
              <a:t>“Dorian” tetrachords (TST), </a:t>
            </a:r>
          </a:p>
          <a:p>
            <a:pPr lvl="1" marL="1196622" indent="-523522">
              <a:buSzPct val="100000"/>
              <a:buFontTx/>
              <a:buAutoNum type="arabicPeriod" startAt="1"/>
            </a:pPr>
            <a:r>
              <a:t>guidonian hexachords (TTSTT), and </a:t>
            </a:r>
          </a:p>
          <a:p>
            <a:pPr lvl="1" marL="1196622" indent="-523522">
              <a:buSzPct val="100000"/>
              <a:buFontTx/>
              <a:buAutoNum type="arabicPeriod" startAt="1"/>
            </a:pPr>
            <a:r>
              <a:t>locally diatonic octave-fifth regions. </a:t>
            </a:r>
          </a:p>
          <a:p>
            <a:pPr lvl="1" marL="0" indent="228600">
              <a:buSzTx/>
              <a:buFontTx/>
              <a:buNone/>
            </a:pPr>
            <a:r>
              <a:t>The Dasian stands </a:t>
            </a:r>
            <a:r>
              <a:rPr b="1">
                <a:latin typeface="Helvetica Neue"/>
                <a:ea typeface="Helvetica Neue"/>
                <a:cs typeface="Helvetica Neue"/>
                <a:sym typeface="Helvetica Neue"/>
              </a:rPr>
              <a:t>both</a:t>
            </a:r>
            <a:r>
              <a:t> as a </a:t>
            </a:r>
            <a:r>
              <a:rPr b="1">
                <a:latin typeface="Helvetica Neue"/>
                <a:ea typeface="Helvetica Neue"/>
                <a:cs typeface="Helvetica Neue"/>
                <a:sym typeface="Helvetica Neue"/>
              </a:rPr>
              <a:t>scalar space</a:t>
            </a:r>
            <a:r>
              <a:t> (where the order of modal qualities interacts with register) and a </a:t>
            </a:r>
            <a:r>
              <a:rPr b="1">
                <a:latin typeface="Helvetica Neue"/>
                <a:ea typeface="Helvetica Neue"/>
                <a:cs typeface="Helvetica Neue"/>
                <a:sym typeface="Helvetica Neue"/>
              </a:rPr>
              <a:t>pc space</a:t>
            </a:r>
            <a:r>
              <a:t> (where each element assumes octave and enharmonic equivalence).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3 Dasian space.png" descr="3 Dasian space.png"/>
          <p:cNvPicPr>
            <a:picLocks noChangeAspect="1"/>
          </p:cNvPicPr>
          <p:nvPr/>
        </p:nvPicPr>
        <p:blipFill>
          <a:blip r:embed="rId2">
            <a:extLst/>
          </a:blip>
          <a:srcRect l="0" t="0" r="58030" b="47162"/>
          <a:stretch>
            <a:fillRect/>
          </a:stretch>
        </p:blipFill>
        <p:spPr>
          <a:xfrm>
            <a:off x="1469300" y="101600"/>
            <a:ext cx="8549636" cy="911117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